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61" r:id="rId2"/>
    <p:sldId id="257" r:id="rId3"/>
    <p:sldId id="760" r:id="rId4"/>
    <p:sldId id="766" r:id="rId5"/>
    <p:sldId id="828" r:id="rId6"/>
    <p:sldId id="829" r:id="rId7"/>
    <p:sldId id="762" r:id="rId8"/>
    <p:sldId id="812" r:id="rId9"/>
    <p:sldId id="771" r:id="rId10"/>
    <p:sldId id="791" r:id="rId11"/>
    <p:sldId id="789" r:id="rId12"/>
    <p:sldId id="788" r:id="rId13"/>
    <p:sldId id="836" r:id="rId14"/>
    <p:sldId id="835" r:id="rId15"/>
    <p:sldId id="832" r:id="rId16"/>
    <p:sldId id="833" r:id="rId17"/>
    <p:sldId id="813" r:id="rId18"/>
    <p:sldId id="858" r:id="rId19"/>
    <p:sldId id="808" r:id="rId20"/>
    <p:sldId id="831" r:id="rId21"/>
    <p:sldId id="859" r:id="rId22"/>
    <p:sldId id="841" r:id="rId23"/>
    <p:sldId id="790" r:id="rId24"/>
    <p:sldId id="810" r:id="rId25"/>
    <p:sldId id="792" r:id="rId26"/>
    <p:sldId id="842" r:id="rId27"/>
    <p:sldId id="811" r:id="rId28"/>
    <p:sldId id="852" r:id="rId29"/>
    <p:sldId id="796" r:id="rId30"/>
    <p:sldId id="793" r:id="rId31"/>
    <p:sldId id="795" r:id="rId32"/>
    <p:sldId id="794" r:id="rId33"/>
    <p:sldId id="801" r:id="rId34"/>
    <p:sldId id="806" r:id="rId35"/>
    <p:sldId id="853" r:id="rId36"/>
    <p:sldId id="798" r:id="rId37"/>
    <p:sldId id="799" r:id="rId38"/>
    <p:sldId id="800" r:id="rId39"/>
    <p:sldId id="802" r:id="rId40"/>
    <p:sldId id="807" r:id="rId41"/>
    <p:sldId id="814" r:id="rId42"/>
    <p:sldId id="834" r:id="rId43"/>
    <p:sldId id="856" r:id="rId44"/>
    <p:sldId id="816" r:id="rId45"/>
    <p:sldId id="817" r:id="rId46"/>
    <p:sldId id="815" r:id="rId47"/>
    <p:sldId id="827" r:id="rId48"/>
    <p:sldId id="855" r:id="rId49"/>
    <p:sldId id="819" r:id="rId50"/>
    <p:sldId id="820" r:id="rId51"/>
    <p:sldId id="821" r:id="rId52"/>
    <p:sldId id="818" r:id="rId53"/>
    <p:sldId id="857" r:id="rId54"/>
    <p:sldId id="822" r:id="rId55"/>
    <p:sldId id="824" r:id="rId56"/>
    <p:sldId id="825" r:id="rId57"/>
    <p:sldId id="826" r:id="rId58"/>
    <p:sldId id="860" r:id="rId59"/>
    <p:sldId id="779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18"/>
    <p:restoredTop sz="93966"/>
  </p:normalViewPr>
  <p:slideViewPr>
    <p:cSldViewPr snapToGrid="0" snapToObjects="1">
      <p:cViewPr varScale="1">
        <p:scale>
          <a:sx n="79" d="100"/>
          <a:sy n="79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75DD9D-AD63-214D-BBEB-4E18A03D876F}" type="doc">
      <dgm:prSet loTypeId="urn:microsoft.com/office/officeart/2005/8/layout/process1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58B3CCF4-E7ED-D645-BCC7-1940F141C9A7}">
      <dgm:prSet phldrT="[文本]"/>
      <dgm:spPr/>
      <dgm:t>
        <a:bodyPr/>
        <a:lstStyle/>
        <a:p>
          <a:r>
            <a: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rPr>
            <a:t>种类调研</a:t>
          </a:r>
          <a:r>
            <a:rPr lang="en-US" altLang="zh-CN" baseline="30000" dirty="0">
              <a:latin typeface="Microsoft YaHei" panose="020B0503020204020204" pitchFamily="34" charset="-122"/>
              <a:ea typeface="Microsoft YaHei" panose="020B0503020204020204" pitchFamily="34" charset="-122"/>
            </a:rPr>
            <a:t>[4]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FE7FA27-1629-5E4E-96AC-3B502D15C743}" type="parTrans" cxnId="{C592D198-142D-0443-AB6B-FDF53482E498}">
      <dgm:prSet/>
      <dgm:spPr/>
      <dgm:t>
        <a:bodyPr/>
        <a:lstStyle/>
        <a:p>
          <a:endParaRPr lang="zh-CN" altLang="en-US"/>
        </a:p>
      </dgm:t>
    </dgm:pt>
    <dgm:pt modelId="{A69F9E08-4173-174E-A851-A061D8D2FE36}" type="sibTrans" cxnId="{C592D198-142D-0443-AB6B-FDF53482E498}">
      <dgm:prSet/>
      <dgm:spPr/>
      <dgm:t>
        <a:bodyPr/>
        <a:lstStyle/>
        <a:p>
          <a:endParaRPr lang="zh-CN" altLang="en-US"/>
        </a:p>
      </dgm:t>
    </dgm:pt>
    <dgm:pt modelId="{ABDB5580-5FA4-3643-AB17-65109B7866C7}">
      <dgm:prSet/>
      <dgm:spPr/>
      <dgm:t>
        <a:bodyPr/>
        <a:lstStyle/>
        <a:p>
          <a:r>
            <a: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数据集构造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E6A3D8C-83E6-8C4D-884F-2DF3F2616626}" type="parTrans" cxnId="{EFF6E047-4AAC-FE46-B206-F9BEF8E3F6FC}">
      <dgm:prSet/>
      <dgm:spPr/>
      <dgm:t>
        <a:bodyPr/>
        <a:lstStyle/>
        <a:p>
          <a:endParaRPr lang="zh-CN" altLang="en-US"/>
        </a:p>
      </dgm:t>
    </dgm:pt>
    <dgm:pt modelId="{AB6FA69D-9C7D-5545-8D6A-B222EC493B5B}" type="sibTrans" cxnId="{EFF6E047-4AAC-FE46-B206-F9BEF8E3F6FC}">
      <dgm:prSet/>
      <dgm:spPr/>
      <dgm:t>
        <a:bodyPr/>
        <a:lstStyle/>
        <a:p>
          <a:endParaRPr lang="zh-CN" altLang="en-US"/>
        </a:p>
      </dgm:t>
    </dgm:pt>
    <dgm:pt modelId="{08DB61E9-4AAC-324C-9C89-B53C75682A63}">
      <dgm:prSet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数据清洗</a:t>
          </a:r>
        </a:p>
      </dgm:t>
    </dgm:pt>
    <dgm:pt modelId="{FE9F165F-D982-6E47-B326-EFC4550E1D50}" type="parTrans" cxnId="{0761A499-568E-634A-9AB9-374F79331F0B}">
      <dgm:prSet/>
      <dgm:spPr/>
      <dgm:t>
        <a:bodyPr/>
        <a:lstStyle/>
        <a:p>
          <a:endParaRPr lang="zh-CN" altLang="en-US"/>
        </a:p>
      </dgm:t>
    </dgm:pt>
    <dgm:pt modelId="{D47E1816-AA55-2544-A516-AE3DF6DD3F27}" type="sibTrans" cxnId="{0761A499-568E-634A-9AB9-374F79331F0B}">
      <dgm:prSet/>
      <dgm:spPr/>
      <dgm:t>
        <a:bodyPr/>
        <a:lstStyle/>
        <a:p>
          <a:endParaRPr lang="zh-CN" altLang="en-US"/>
        </a:p>
      </dgm:t>
    </dgm:pt>
    <dgm:pt modelId="{BB65BA5A-0EF2-0546-BDEA-150A9241A144}">
      <dgm:prSet phldrT="[文本]"/>
      <dgm:spPr/>
      <dgm:t>
        <a:bodyPr/>
        <a:lstStyle/>
        <a:p>
          <a:r>
            <a: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rPr>
            <a:t>图片</a:t>
          </a:r>
          <a:r>
            <a: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rPr>
            <a:t>爬</a:t>
          </a:r>
          <a:r>
            <a: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rPr>
            <a:t>取</a:t>
          </a:r>
          <a:r>
            <a:rPr lang="en-US" altLang="zh-CN" baseline="30000" dirty="0">
              <a:latin typeface="Microsoft YaHei" panose="020B0503020204020204" pitchFamily="34" charset="-122"/>
              <a:ea typeface="Microsoft YaHei" panose="020B0503020204020204" pitchFamily="34" charset="-122"/>
            </a:rPr>
            <a:t>[5]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E03AD10-7A81-5E48-AB2E-B5537D2D5917}" type="parTrans" cxnId="{2969A5AE-C001-BD42-8ECF-A80CB41F5112}">
      <dgm:prSet/>
      <dgm:spPr/>
      <dgm:t>
        <a:bodyPr/>
        <a:lstStyle/>
        <a:p>
          <a:endParaRPr lang="zh-CN" altLang="en-US"/>
        </a:p>
      </dgm:t>
    </dgm:pt>
    <dgm:pt modelId="{4715BE19-4D27-6D4F-80F8-E9CD3B0DD25A}" type="sibTrans" cxnId="{2969A5AE-C001-BD42-8ECF-A80CB41F5112}">
      <dgm:prSet/>
      <dgm:spPr/>
      <dgm:t>
        <a:bodyPr/>
        <a:lstStyle/>
        <a:p>
          <a:endParaRPr lang="zh-CN" altLang="en-US"/>
        </a:p>
      </dgm:t>
    </dgm:pt>
    <dgm:pt modelId="{123B0B74-1BD2-774B-BEB3-1CD27CF7DEFD}" type="pres">
      <dgm:prSet presAssocID="{8E75DD9D-AD63-214D-BBEB-4E18A03D876F}" presName="Name0" presStyleCnt="0">
        <dgm:presLayoutVars>
          <dgm:dir/>
          <dgm:resizeHandles val="exact"/>
        </dgm:presLayoutVars>
      </dgm:prSet>
      <dgm:spPr/>
    </dgm:pt>
    <dgm:pt modelId="{F82CDC0E-6AE7-844B-9D24-FB7D05DBB7C4}" type="pres">
      <dgm:prSet presAssocID="{58B3CCF4-E7ED-D645-BCC7-1940F141C9A7}" presName="node" presStyleLbl="node1" presStyleIdx="0" presStyleCnt="4" custScaleY="32629">
        <dgm:presLayoutVars>
          <dgm:bulletEnabled val="1"/>
        </dgm:presLayoutVars>
      </dgm:prSet>
      <dgm:spPr/>
    </dgm:pt>
    <dgm:pt modelId="{39895D6A-BF76-5840-BEEA-1C653837BE0C}" type="pres">
      <dgm:prSet presAssocID="{A69F9E08-4173-174E-A851-A061D8D2FE36}" presName="sibTrans" presStyleLbl="sibTrans2D1" presStyleIdx="0" presStyleCnt="3" custScaleY="82642"/>
      <dgm:spPr/>
    </dgm:pt>
    <dgm:pt modelId="{88E9B914-7B8E-2C4E-AA25-BE664FD6A1FE}" type="pres">
      <dgm:prSet presAssocID="{A69F9E08-4173-174E-A851-A061D8D2FE36}" presName="connectorText" presStyleLbl="sibTrans2D1" presStyleIdx="0" presStyleCnt="3"/>
      <dgm:spPr/>
    </dgm:pt>
    <dgm:pt modelId="{16A0FFF9-2F4F-8C40-BCA7-9B046C4C3547}" type="pres">
      <dgm:prSet presAssocID="{BB65BA5A-0EF2-0546-BDEA-150A9241A144}" presName="node" presStyleLbl="node1" presStyleIdx="1" presStyleCnt="4" custScaleY="32629">
        <dgm:presLayoutVars>
          <dgm:bulletEnabled val="1"/>
        </dgm:presLayoutVars>
      </dgm:prSet>
      <dgm:spPr/>
    </dgm:pt>
    <dgm:pt modelId="{FC9B9E05-589E-FC48-877D-53CE37D5671E}" type="pres">
      <dgm:prSet presAssocID="{4715BE19-4D27-6D4F-80F8-E9CD3B0DD25A}" presName="sibTrans" presStyleLbl="sibTrans2D1" presStyleIdx="1" presStyleCnt="3" custScaleY="82642"/>
      <dgm:spPr/>
    </dgm:pt>
    <dgm:pt modelId="{86EFFFD2-9982-CD4D-B9B3-6F40F7917304}" type="pres">
      <dgm:prSet presAssocID="{4715BE19-4D27-6D4F-80F8-E9CD3B0DD25A}" presName="connectorText" presStyleLbl="sibTrans2D1" presStyleIdx="1" presStyleCnt="3"/>
      <dgm:spPr/>
    </dgm:pt>
    <dgm:pt modelId="{FAC426A5-68A9-9F45-B2CD-1DD0642CCFD3}" type="pres">
      <dgm:prSet presAssocID="{08DB61E9-4AAC-324C-9C89-B53C75682A63}" presName="node" presStyleLbl="node1" presStyleIdx="2" presStyleCnt="4" custScaleY="32629">
        <dgm:presLayoutVars>
          <dgm:bulletEnabled val="1"/>
        </dgm:presLayoutVars>
      </dgm:prSet>
      <dgm:spPr/>
    </dgm:pt>
    <dgm:pt modelId="{42EAFECD-E639-6E4D-9CC5-959B5029AAD1}" type="pres">
      <dgm:prSet presAssocID="{D47E1816-AA55-2544-A516-AE3DF6DD3F27}" presName="sibTrans" presStyleLbl="sibTrans2D1" presStyleIdx="2" presStyleCnt="3"/>
      <dgm:spPr/>
    </dgm:pt>
    <dgm:pt modelId="{0ACF1882-DF30-8B4A-813F-692E70F3C7AE}" type="pres">
      <dgm:prSet presAssocID="{D47E1816-AA55-2544-A516-AE3DF6DD3F27}" presName="connectorText" presStyleLbl="sibTrans2D1" presStyleIdx="2" presStyleCnt="3"/>
      <dgm:spPr/>
    </dgm:pt>
    <dgm:pt modelId="{0C37D4F1-A565-3A4F-9DD1-5E33ADE7034F}" type="pres">
      <dgm:prSet presAssocID="{ABDB5580-5FA4-3643-AB17-65109B7866C7}" presName="node" presStyleLbl="node1" presStyleIdx="3" presStyleCnt="4" custScaleY="32629">
        <dgm:presLayoutVars>
          <dgm:bulletEnabled val="1"/>
        </dgm:presLayoutVars>
      </dgm:prSet>
      <dgm:spPr/>
    </dgm:pt>
  </dgm:ptLst>
  <dgm:cxnLst>
    <dgm:cxn modelId="{AA9A3C04-0A27-8C43-8538-EB6C75EB8220}" type="presOf" srcId="{08DB61E9-4AAC-324C-9C89-B53C75682A63}" destId="{FAC426A5-68A9-9F45-B2CD-1DD0642CCFD3}" srcOrd="0" destOrd="0" presId="urn:microsoft.com/office/officeart/2005/8/layout/process1"/>
    <dgm:cxn modelId="{EFF6E047-4AAC-FE46-B206-F9BEF8E3F6FC}" srcId="{8E75DD9D-AD63-214D-BBEB-4E18A03D876F}" destId="{ABDB5580-5FA4-3643-AB17-65109B7866C7}" srcOrd="3" destOrd="0" parTransId="{AE6A3D8C-83E6-8C4D-884F-2DF3F2616626}" sibTransId="{AB6FA69D-9C7D-5545-8D6A-B222EC493B5B}"/>
    <dgm:cxn modelId="{D6D6A44B-3ED3-014D-85ED-6C6417C7B613}" type="presOf" srcId="{ABDB5580-5FA4-3643-AB17-65109B7866C7}" destId="{0C37D4F1-A565-3A4F-9DD1-5E33ADE7034F}" srcOrd="0" destOrd="0" presId="urn:microsoft.com/office/officeart/2005/8/layout/process1"/>
    <dgm:cxn modelId="{C7968153-EF89-C043-97F3-9A77D90113F3}" type="presOf" srcId="{BB65BA5A-0EF2-0546-BDEA-150A9241A144}" destId="{16A0FFF9-2F4F-8C40-BCA7-9B046C4C3547}" srcOrd="0" destOrd="0" presId="urn:microsoft.com/office/officeart/2005/8/layout/process1"/>
    <dgm:cxn modelId="{D289CA53-A281-D343-A96E-32AD03672AB5}" type="presOf" srcId="{D47E1816-AA55-2544-A516-AE3DF6DD3F27}" destId="{0ACF1882-DF30-8B4A-813F-692E70F3C7AE}" srcOrd="1" destOrd="0" presId="urn:microsoft.com/office/officeart/2005/8/layout/process1"/>
    <dgm:cxn modelId="{3BE8CA5B-CCA1-BF4D-A0ED-09258148D6C9}" type="presOf" srcId="{4715BE19-4D27-6D4F-80F8-E9CD3B0DD25A}" destId="{86EFFFD2-9982-CD4D-B9B3-6F40F7917304}" srcOrd="1" destOrd="0" presId="urn:microsoft.com/office/officeart/2005/8/layout/process1"/>
    <dgm:cxn modelId="{DF924587-65D2-754E-A37C-15D2480EB361}" type="presOf" srcId="{58B3CCF4-E7ED-D645-BCC7-1940F141C9A7}" destId="{F82CDC0E-6AE7-844B-9D24-FB7D05DBB7C4}" srcOrd="0" destOrd="0" presId="urn:microsoft.com/office/officeart/2005/8/layout/process1"/>
    <dgm:cxn modelId="{C592D198-142D-0443-AB6B-FDF53482E498}" srcId="{8E75DD9D-AD63-214D-BBEB-4E18A03D876F}" destId="{58B3CCF4-E7ED-D645-BCC7-1940F141C9A7}" srcOrd="0" destOrd="0" parTransId="{FFE7FA27-1629-5E4E-96AC-3B502D15C743}" sibTransId="{A69F9E08-4173-174E-A851-A061D8D2FE36}"/>
    <dgm:cxn modelId="{0761A499-568E-634A-9AB9-374F79331F0B}" srcId="{8E75DD9D-AD63-214D-BBEB-4E18A03D876F}" destId="{08DB61E9-4AAC-324C-9C89-B53C75682A63}" srcOrd="2" destOrd="0" parTransId="{FE9F165F-D982-6E47-B326-EFC4550E1D50}" sibTransId="{D47E1816-AA55-2544-A516-AE3DF6DD3F27}"/>
    <dgm:cxn modelId="{2969A5AE-C001-BD42-8ECF-A80CB41F5112}" srcId="{8E75DD9D-AD63-214D-BBEB-4E18A03D876F}" destId="{BB65BA5A-0EF2-0546-BDEA-150A9241A144}" srcOrd="1" destOrd="0" parTransId="{5E03AD10-7A81-5E48-AB2E-B5537D2D5917}" sibTransId="{4715BE19-4D27-6D4F-80F8-E9CD3B0DD25A}"/>
    <dgm:cxn modelId="{08888EB6-C1B2-DF42-844B-4FDFAECCEDA0}" type="presOf" srcId="{D47E1816-AA55-2544-A516-AE3DF6DD3F27}" destId="{42EAFECD-E639-6E4D-9CC5-959B5029AAD1}" srcOrd="0" destOrd="0" presId="urn:microsoft.com/office/officeart/2005/8/layout/process1"/>
    <dgm:cxn modelId="{AD1800CB-B5FC-6B48-B784-3C168FCA98BF}" type="presOf" srcId="{4715BE19-4D27-6D4F-80F8-E9CD3B0DD25A}" destId="{FC9B9E05-589E-FC48-877D-53CE37D5671E}" srcOrd="0" destOrd="0" presId="urn:microsoft.com/office/officeart/2005/8/layout/process1"/>
    <dgm:cxn modelId="{C42662D0-6DE0-2A42-927E-56A8B2A19C86}" type="presOf" srcId="{A69F9E08-4173-174E-A851-A061D8D2FE36}" destId="{88E9B914-7B8E-2C4E-AA25-BE664FD6A1FE}" srcOrd="1" destOrd="0" presId="urn:microsoft.com/office/officeart/2005/8/layout/process1"/>
    <dgm:cxn modelId="{5F0FCDD9-A4EA-AA46-8174-93A7FF10220F}" type="presOf" srcId="{A69F9E08-4173-174E-A851-A061D8D2FE36}" destId="{39895D6A-BF76-5840-BEEA-1C653837BE0C}" srcOrd="0" destOrd="0" presId="urn:microsoft.com/office/officeart/2005/8/layout/process1"/>
    <dgm:cxn modelId="{00B5B8F4-773C-F343-A9D4-0FBB719F868E}" type="presOf" srcId="{8E75DD9D-AD63-214D-BBEB-4E18A03D876F}" destId="{123B0B74-1BD2-774B-BEB3-1CD27CF7DEFD}" srcOrd="0" destOrd="0" presId="urn:microsoft.com/office/officeart/2005/8/layout/process1"/>
    <dgm:cxn modelId="{1289A39C-3380-284D-B3AD-17A9B9EACD8E}" type="presParOf" srcId="{123B0B74-1BD2-774B-BEB3-1CD27CF7DEFD}" destId="{F82CDC0E-6AE7-844B-9D24-FB7D05DBB7C4}" srcOrd="0" destOrd="0" presId="urn:microsoft.com/office/officeart/2005/8/layout/process1"/>
    <dgm:cxn modelId="{C9D1C5BA-2476-2E4F-8133-99C91EC9D4A8}" type="presParOf" srcId="{123B0B74-1BD2-774B-BEB3-1CD27CF7DEFD}" destId="{39895D6A-BF76-5840-BEEA-1C653837BE0C}" srcOrd="1" destOrd="0" presId="urn:microsoft.com/office/officeart/2005/8/layout/process1"/>
    <dgm:cxn modelId="{1ADD1609-72C1-F349-B597-5CE69A912FE9}" type="presParOf" srcId="{39895D6A-BF76-5840-BEEA-1C653837BE0C}" destId="{88E9B914-7B8E-2C4E-AA25-BE664FD6A1FE}" srcOrd="0" destOrd="0" presId="urn:microsoft.com/office/officeart/2005/8/layout/process1"/>
    <dgm:cxn modelId="{1F3FE39F-BCAA-714A-A763-72F0E7FD2272}" type="presParOf" srcId="{123B0B74-1BD2-774B-BEB3-1CD27CF7DEFD}" destId="{16A0FFF9-2F4F-8C40-BCA7-9B046C4C3547}" srcOrd="2" destOrd="0" presId="urn:microsoft.com/office/officeart/2005/8/layout/process1"/>
    <dgm:cxn modelId="{594948A8-3C51-E344-8255-82790B9CC911}" type="presParOf" srcId="{123B0B74-1BD2-774B-BEB3-1CD27CF7DEFD}" destId="{FC9B9E05-589E-FC48-877D-53CE37D5671E}" srcOrd="3" destOrd="0" presId="urn:microsoft.com/office/officeart/2005/8/layout/process1"/>
    <dgm:cxn modelId="{DA8AEDA5-E4CD-4247-8D25-8AD3C9B1ED46}" type="presParOf" srcId="{FC9B9E05-589E-FC48-877D-53CE37D5671E}" destId="{86EFFFD2-9982-CD4D-B9B3-6F40F7917304}" srcOrd="0" destOrd="0" presId="urn:microsoft.com/office/officeart/2005/8/layout/process1"/>
    <dgm:cxn modelId="{A16A530B-50C3-E946-AF1D-441C5F7A5867}" type="presParOf" srcId="{123B0B74-1BD2-774B-BEB3-1CD27CF7DEFD}" destId="{FAC426A5-68A9-9F45-B2CD-1DD0642CCFD3}" srcOrd="4" destOrd="0" presId="urn:microsoft.com/office/officeart/2005/8/layout/process1"/>
    <dgm:cxn modelId="{F0BA7D83-5AE6-0E43-8ACE-DFDABBC8B6A3}" type="presParOf" srcId="{123B0B74-1BD2-774B-BEB3-1CD27CF7DEFD}" destId="{42EAFECD-E639-6E4D-9CC5-959B5029AAD1}" srcOrd="5" destOrd="0" presId="urn:microsoft.com/office/officeart/2005/8/layout/process1"/>
    <dgm:cxn modelId="{E086181F-9E94-D74C-9EE6-A045D9AE427D}" type="presParOf" srcId="{42EAFECD-E639-6E4D-9CC5-959B5029AAD1}" destId="{0ACF1882-DF30-8B4A-813F-692E70F3C7AE}" srcOrd="0" destOrd="0" presId="urn:microsoft.com/office/officeart/2005/8/layout/process1"/>
    <dgm:cxn modelId="{651276EC-1D39-5746-BE3C-527EC0C0586C}" type="presParOf" srcId="{123B0B74-1BD2-774B-BEB3-1CD27CF7DEFD}" destId="{0C37D4F1-A565-3A4F-9DD1-5E33ADE703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CDC0E-6AE7-844B-9D24-FB7D05DBB7C4}">
      <dsp:nvSpPr>
        <dsp:cNvPr id="0" name=""/>
        <dsp:cNvSpPr/>
      </dsp:nvSpPr>
      <dsp:spPr>
        <a:xfrm>
          <a:off x="3819" y="849796"/>
          <a:ext cx="1670154" cy="3269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rPr>
            <a:t>种类调研</a:t>
          </a:r>
          <a:r>
            <a:rPr lang="en-US" altLang="zh-CN" sz="1100" kern="1200" baseline="30000" dirty="0">
              <a:latin typeface="Microsoft YaHei" panose="020B0503020204020204" pitchFamily="34" charset="-122"/>
              <a:ea typeface="Microsoft YaHei" panose="020B0503020204020204" pitchFamily="34" charset="-122"/>
            </a:rPr>
            <a:t>[4]</a:t>
          </a:r>
          <a:endParaRPr lang="zh-CN" altLang="en-US" sz="11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396" y="859373"/>
        <a:ext cx="1651000" cy="307818"/>
      </dsp:txXfrm>
    </dsp:sp>
    <dsp:sp modelId="{39895D6A-BF76-5840-BEEA-1C653837BE0C}">
      <dsp:nvSpPr>
        <dsp:cNvPr id="0" name=""/>
        <dsp:cNvSpPr/>
      </dsp:nvSpPr>
      <dsp:spPr>
        <a:xfrm>
          <a:off x="1840990" y="842132"/>
          <a:ext cx="354072" cy="3423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1840990" y="910592"/>
        <a:ext cx="251382" cy="205381"/>
      </dsp:txXfrm>
    </dsp:sp>
    <dsp:sp modelId="{16A0FFF9-2F4F-8C40-BCA7-9B046C4C3547}">
      <dsp:nvSpPr>
        <dsp:cNvPr id="0" name=""/>
        <dsp:cNvSpPr/>
      </dsp:nvSpPr>
      <dsp:spPr>
        <a:xfrm>
          <a:off x="2342036" y="849796"/>
          <a:ext cx="1670154" cy="3269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rPr>
            <a:t>图片</a:t>
          </a:r>
          <a:r>
            <a:rPr kumimoji="0" lang="zh-CN" altLang="zh-CN" sz="1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rPr>
            <a:t>爬</a:t>
          </a:r>
          <a:r>
            <a:rPr kumimoji="0" lang="zh-CN" altLang="en-US" sz="1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rPr>
            <a:t>取</a:t>
          </a:r>
          <a:r>
            <a:rPr lang="en-US" altLang="zh-CN" sz="1100" kern="1200" baseline="30000" dirty="0">
              <a:latin typeface="Microsoft YaHei" panose="020B0503020204020204" pitchFamily="34" charset="-122"/>
              <a:ea typeface="Microsoft YaHei" panose="020B0503020204020204" pitchFamily="34" charset="-122"/>
            </a:rPr>
            <a:t>[5]</a:t>
          </a:r>
          <a:endParaRPr lang="zh-CN" altLang="en-US" sz="11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351613" y="859373"/>
        <a:ext cx="1651000" cy="307818"/>
      </dsp:txXfrm>
    </dsp:sp>
    <dsp:sp modelId="{FC9B9E05-589E-FC48-877D-53CE37D5671E}">
      <dsp:nvSpPr>
        <dsp:cNvPr id="0" name=""/>
        <dsp:cNvSpPr/>
      </dsp:nvSpPr>
      <dsp:spPr>
        <a:xfrm>
          <a:off x="4179206" y="842132"/>
          <a:ext cx="354072" cy="3423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4179206" y="910592"/>
        <a:ext cx="251382" cy="205381"/>
      </dsp:txXfrm>
    </dsp:sp>
    <dsp:sp modelId="{FAC426A5-68A9-9F45-B2CD-1DD0642CCFD3}">
      <dsp:nvSpPr>
        <dsp:cNvPr id="0" name=""/>
        <dsp:cNvSpPr/>
      </dsp:nvSpPr>
      <dsp:spPr>
        <a:xfrm>
          <a:off x="4680252" y="849796"/>
          <a:ext cx="1670154" cy="3269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数据清洗</a:t>
          </a:r>
        </a:p>
      </dsp:txBody>
      <dsp:txXfrm>
        <a:off x="4689829" y="859373"/>
        <a:ext cx="1651000" cy="307818"/>
      </dsp:txXfrm>
    </dsp:sp>
    <dsp:sp modelId="{42EAFECD-E639-6E4D-9CC5-959B5029AAD1}">
      <dsp:nvSpPr>
        <dsp:cNvPr id="0" name=""/>
        <dsp:cNvSpPr/>
      </dsp:nvSpPr>
      <dsp:spPr>
        <a:xfrm>
          <a:off x="6517423" y="806183"/>
          <a:ext cx="354072" cy="4141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6517423" y="889023"/>
        <a:ext cx="247850" cy="248518"/>
      </dsp:txXfrm>
    </dsp:sp>
    <dsp:sp modelId="{0C37D4F1-A565-3A4F-9DD1-5E33ADE7034F}">
      <dsp:nvSpPr>
        <dsp:cNvPr id="0" name=""/>
        <dsp:cNvSpPr/>
      </dsp:nvSpPr>
      <dsp:spPr>
        <a:xfrm>
          <a:off x="7018469" y="849796"/>
          <a:ext cx="1670154" cy="3269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数据集构造</a:t>
          </a:r>
          <a:endParaRPr lang="zh-CN" altLang="en-US" sz="11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7028046" y="859373"/>
        <a:ext cx="1651000" cy="307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7414C-B4AA-4E41-80C9-CB1A891E1F4D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C76EB-292E-634D-95EA-415BF3677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02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C76EB-292E-634D-95EA-415BF367755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88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C76EB-292E-634D-95EA-415BF367755E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1754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C76EB-292E-634D-95EA-415BF367755E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3526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C76EB-292E-634D-95EA-415BF367755E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9778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C76EB-292E-634D-95EA-415BF367755E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09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C76EB-292E-634D-95EA-415BF367755E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9982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C76EB-292E-634D-95EA-415BF367755E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937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C76EB-292E-634D-95EA-415BF367755E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72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AE142-11A4-034C-A276-E32982600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A8ED9F-8E3A-5248-AF4C-12C2FE9AD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737ED-AD52-5C4B-8A70-186A7B74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1F4005-E8CA-F64F-92F9-D0B32BC97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DE16FD-B3A3-CC40-8F2A-A0C618367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582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DF9AF-14B7-7C4E-B754-395D224A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BCF98F-01FF-424C-B54F-3D899632D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A4AE82-6408-CC48-88C1-B6D4155F0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BCE313-5299-A94A-B231-4FF4F5451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68B16-86F8-4A42-BE74-4541ACF0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918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3B958B-ABA7-D143-8935-13B615EEB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A31099-9477-FC40-9C6E-7CD7813D2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3DB4C3-E25C-AF40-B540-B9BB4ECD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8B4827-02E6-A34B-813A-B40F0B22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72C5B4-D33C-9A46-BCC6-6BC1F2E6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865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7EED8-7DD3-4142-BBCC-7AE99652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9B15E1-740D-624B-94D4-E680D179F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DFC2C8-27DA-F645-AB33-867AAA33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9B847-03B6-4F4E-A65C-553DDBBE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F9927-5F54-3D41-86F4-7769E918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3164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AE9C0-8F08-5A4D-851C-0E6D966D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4568C4-9B67-1843-9A6B-3D13AE0BC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F4216-DCC0-974E-82D1-5B0EA14A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8DA358-EDE0-5F43-AF18-AFDEB855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D5E6D5-7C8B-FC47-A818-9CDECB57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43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A01C1-2AE6-3D44-9524-AE567A96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D69A3-9FEA-2A47-BAA4-FE88826EB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742E5F-0971-1E4E-90AB-B7CBB20F4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96485A-7EDE-9D43-B892-00C5435F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EEA64A-ABE2-F946-BD39-ADD3A818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D4C265-4678-9F45-8687-2571E2A7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42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9DA6D-F5FD-EA4B-A739-82B9B2F04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73C333-8FE4-2C4D-97FF-5C1D34D77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3F97FE-4318-2544-918B-F074D8FC6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3C7AB1-86AF-A645-87A4-4D73D6A3D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47E520-C1D5-B540-AB2E-75B415616A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040BB2-94E8-2A42-980C-3115962E0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95C462-6D71-B14D-9F43-7771EBC6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1D9619-AF9F-5740-BCF7-D2844F92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01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B16E2-999F-DD46-9553-8669A1B7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B28566-59A7-E34E-B8BF-4509A585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924F5A-413D-A54A-AEBF-00246A6ED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5123D-ABF4-CD43-8006-605FD2F0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95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4DB49A-1481-C940-A536-F8B8E7BC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680750-B404-5946-B06F-101C143F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6B02AF-1B3F-2B40-8217-51216005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39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7C601-DDF6-AD49-BB88-6ECD8869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0DF4C6-492B-A74A-B468-7FD210CA5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77830E-3A50-1140-90E0-CBC7D9F5D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CF8AF-57DB-E742-B002-38998E6EE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8DDB2A-B32E-2C4A-8318-3CDE8010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118E28-F33F-7C4C-ACA8-6DAFB8C7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81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1412C-350F-4F44-AA0F-346FE121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863836-2A72-D24C-BFCB-87801ADA6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C283C4-DF15-A448-B56F-6C5ED700E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B9ECFB-1885-8544-88F7-5824A247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90704A-D8D5-6444-9A54-F7605F3A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D7D26F-4DFA-974B-8055-4F181AB0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86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7A2B6E-F78C-794B-988E-BDABA9A6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EED6EE-EA3F-AC4D-B62A-E32E6A3EB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A367-4869-8C4C-AB65-24DC60C87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6316D-663C-1044-8047-0C5FFF5CF2B4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C7CDB6-756A-9B44-BD26-8255D6DFE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813CAA-D305-3F46-A34E-3B9872852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C47F2-8ECE-1845-9FE0-D44740FD2B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1570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18" Type="http://schemas.openxmlformats.org/officeDocument/2006/relationships/image" Target="../media/image31.jpg"/><Relationship Id="rId3" Type="http://schemas.openxmlformats.org/officeDocument/2006/relationships/image" Target="../media/image17.png"/><Relationship Id="rId21" Type="http://schemas.openxmlformats.org/officeDocument/2006/relationships/image" Target="../media/image34.jp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24" Type="http://schemas.openxmlformats.org/officeDocument/2006/relationships/image" Target="../media/image37.jpg"/><Relationship Id="rId5" Type="http://schemas.openxmlformats.org/officeDocument/2006/relationships/image" Target="../media/image18.jpg"/><Relationship Id="rId15" Type="http://schemas.openxmlformats.org/officeDocument/2006/relationships/image" Target="../media/image28.jpg"/><Relationship Id="rId23" Type="http://schemas.openxmlformats.org/officeDocument/2006/relationships/image" Target="../media/image36.jpg"/><Relationship Id="rId10" Type="http://schemas.openxmlformats.org/officeDocument/2006/relationships/image" Target="../media/image23.jpg"/><Relationship Id="rId19" Type="http://schemas.openxmlformats.org/officeDocument/2006/relationships/image" Target="../media/image32.jpg"/><Relationship Id="rId4" Type="http://schemas.openxmlformats.org/officeDocument/2006/relationships/image" Target="../media/image1.jpeg"/><Relationship Id="rId9" Type="http://schemas.openxmlformats.org/officeDocument/2006/relationships/image" Target="../media/image22.jpg"/><Relationship Id="rId14" Type="http://schemas.openxmlformats.org/officeDocument/2006/relationships/image" Target="../media/image27.jpg"/><Relationship Id="rId22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file:////var/folders/tk/b51hgnns7gvfzt8_f5v69llr0000gn/T/com.microsoft.Word/WebArchiveCopyPasteTempFiles/1492716-20190326153711729-18650463.pn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7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59F6EF2-0D0D-448C-A1A2-C3093770C89B}"/>
              </a:ext>
            </a:extLst>
          </p:cNvPr>
          <p:cNvSpPr txBox="1"/>
          <p:nvPr/>
        </p:nvSpPr>
        <p:spPr>
          <a:xfrm>
            <a:off x="1826961" y="2409569"/>
            <a:ext cx="8538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大连理工大学电信学部本科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毕业设计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答辩</a:t>
            </a:r>
            <a:endParaRPr lang="zh-CN" altLang="en-US" sz="3200" baseline="30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B5CBDE-CDC1-49F5-90B0-24E6BD830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AAE272-A777-4C11-A58A-202DE921F0FB}"/>
              </a:ext>
            </a:extLst>
          </p:cNvPr>
          <p:cNvSpPr txBox="1"/>
          <p:nvPr/>
        </p:nvSpPr>
        <p:spPr>
          <a:xfrm>
            <a:off x="2574648" y="3027977"/>
            <a:ext cx="7118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基于关系嵌入网络的小样本图像分类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Embedding for Few-Shot Classification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	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769A11-3A9D-4C2C-B75C-3B4BEFCF9B1F}"/>
              </a:ext>
            </a:extLst>
          </p:cNvPr>
          <p:cNvSpPr txBox="1"/>
          <p:nvPr/>
        </p:nvSpPr>
        <p:spPr>
          <a:xfrm>
            <a:off x="4493663" y="4305586"/>
            <a:ext cx="295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/>
              <a:t>：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电信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1801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杨题鸣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8D887E-80E6-407F-9E58-894A082C4FC2}"/>
              </a:ext>
            </a:extLst>
          </p:cNvPr>
          <p:cNvSpPr txBox="1"/>
          <p:nvPr/>
        </p:nvSpPr>
        <p:spPr>
          <a:xfrm>
            <a:off x="4543314" y="4682278"/>
            <a:ext cx="254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dirty="0"/>
              <a:t>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2022.06.12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4D50C1-590D-4F28-8778-6EBF9C28121E}"/>
              </a:ext>
            </a:extLst>
          </p:cNvPr>
          <p:cNvSpPr txBox="1"/>
          <p:nvPr/>
        </p:nvSpPr>
        <p:spPr>
          <a:xfrm>
            <a:off x="4448052" y="3858974"/>
            <a:ext cx="258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</a:t>
            </a:r>
            <a:r>
              <a:rPr lang="zh-CN" altLang="en-US" dirty="0"/>
              <a:t>：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李培华 教授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319B46-88DB-4397-9468-0B46A7F8EF6C}"/>
              </a:ext>
            </a:extLst>
          </p:cNvPr>
          <p:cNvSpPr txBox="1"/>
          <p:nvPr/>
        </p:nvSpPr>
        <p:spPr>
          <a:xfrm>
            <a:off x="813460" y="280988"/>
            <a:ext cx="795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11" name="直接连接符 8">
            <a:extLst>
              <a:ext uri="{FF2B5EF4-FFF2-40B4-BE49-F238E27FC236}">
                <a16:creationId xmlns:a16="http://schemas.microsoft.com/office/drawing/2014/main" id="{C955FD00-5E9C-6949-86EC-8D2DAA6527D9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018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垃圾分类数据集制作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B281BF-DB31-4EB4-5968-4E63F44A2EEA}"/>
              </a:ext>
            </a:extLst>
          </p:cNvPr>
          <p:cNvSpPr txBox="1"/>
          <p:nvPr/>
        </p:nvSpPr>
        <p:spPr>
          <a:xfrm>
            <a:off x="884889" y="1001291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垃圾的种类选择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4F9DD9-A640-2B23-A315-C1AD5820E4B9}"/>
              </a:ext>
            </a:extLst>
          </p:cNvPr>
          <p:cNvSpPr txBox="1"/>
          <p:nvPr/>
        </p:nvSpPr>
        <p:spPr>
          <a:xfrm>
            <a:off x="1467033" y="1506254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根据调研，在本次构建中，从以下四大类中选择合适的类别用于构建数据集：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32A7FE-91B5-DBFB-3E68-CD4BBD932FA9}"/>
              </a:ext>
            </a:extLst>
          </p:cNvPr>
          <p:cNvSpPr txBox="1"/>
          <p:nvPr/>
        </p:nvSpPr>
        <p:spPr>
          <a:xfrm>
            <a:off x="2113845" y="449171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可回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收垃圾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9E8C73-4A0B-B2C1-6420-D50A19C4D108}"/>
              </a:ext>
            </a:extLst>
          </p:cNvPr>
          <p:cNvSpPr/>
          <p:nvPr/>
        </p:nvSpPr>
        <p:spPr>
          <a:xfrm>
            <a:off x="4540452" y="44917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有害垃圾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35ECE0-5B9A-28A7-3493-3D3E2D11C516}"/>
              </a:ext>
            </a:extLst>
          </p:cNvPr>
          <p:cNvSpPr/>
          <p:nvPr/>
        </p:nvSpPr>
        <p:spPr>
          <a:xfrm>
            <a:off x="6709892" y="44917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厨余垃圾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3194E5-41AE-73F8-ABE4-644BD3580B0B}"/>
              </a:ext>
            </a:extLst>
          </p:cNvPr>
          <p:cNvSpPr/>
          <p:nvPr/>
        </p:nvSpPr>
        <p:spPr>
          <a:xfrm>
            <a:off x="9014962" y="4491719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其他垃圾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图形 21" descr="垃圾桶 纯色填充">
            <a:extLst>
              <a:ext uri="{FF2B5EF4-FFF2-40B4-BE49-F238E27FC236}">
                <a16:creationId xmlns:a16="http://schemas.microsoft.com/office/drawing/2014/main" id="{0DE5D25C-232A-716C-E18F-1416DDBB0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9724" y="3165485"/>
            <a:ext cx="1116000" cy="1116000"/>
          </a:xfrm>
          <a:prstGeom prst="rect">
            <a:avLst/>
          </a:prstGeom>
        </p:spPr>
      </p:pic>
      <p:pic>
        <p:nvPicPr>
          <p:cNvPr id="28" name="图形 27" descr="放射符号 纯色填充">
            <a:extLst>
              <a:ext uri="{FF2B5EF4-FFF2-40B4-BE49-F238E27FC236}">
                <a16:creationId xmlns:a16="http://schemas.microsoft.com/office/drawing/2014/main" id="{C9A6ACBF-353C-82E4-96D7-941DDB430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709" y="3165485"/>
            <a:ext cx="1116000" cy="1116000"/>
          </a:xfrm>
          <a:prstGeom prst="rect">
            <a:avLst/>
          </a:prstGeom>
        </p:spPr>
      </p:pic>
      <p:pic>
        <p:nvPicPr>
          <p:cNvPr id="29" name="图形 28" descr="果盘 纯色填充">
            <a:extLst>
              <a:ext uri="{FF2B5EF4-FFF2-40B4-BE49-F238E27FC236}">
                <a16:creationId xmlns:a16="http://schemas.microsoft.com/office/drawing/2014/main" id="{B0026840-6787-8488-81B2-42048C51E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9892" y="3165485"/>
            <a:ext cx="1116000" cy="1116000"/>
          </a:xfrm>
          <a:prstGeom prst="rect">
            <a:avLst/>
          </a:prstGeom>
        </p:spPr>
      </p:pic>
      <p:pic>
        <p:nvPicPr>
          <p:cNvPr id="31" name="图形 30" descr="吸烟 纯色填充">
            <a:extLst>
              <a:ext uri="{FF2B5EF4-FFF2-40B4-BE49-F238E27FC236}">
                <a16:creationId xmlns:a16="http://schemas.microsoft.com/office/drawing/2014/main" id="{C6CD8294-DDA8-8263-E024-0B87C42B9E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42219" y="3152613"/>
            <a:ext cx="11160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2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垃圾分类数据集制作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B281BF-DB31-4EB4-5968-4E63F44A2EEA}"/>
              </a:ext>
            </a:extLst>
          </p:cNvPr>
          <p:cNvSpPr txBox="1"/>
          <p:nvPr/>
        </p:nvSpPr>
        <p:spPr>
          <a:xfrm>
            <a:off x="884889" y="1001291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自动数据清洗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F4ADD2-FA01-3B2F-9846-799C52C8E392}"/>
              </a:ext>
            </a:extLst>
          </p:cNvPr>
          <p:cNvSpPr txBox="1"/>
          <p:nvPr/>
        </p:nvSpPr>
        <p:spPr>
          <a:xfrm>
            <a:off x="1290410" y="1380219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验证图片完整性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E89112-1489-74B4-038E-298FB0F2F27C}"/>
              </a:ext>
            </a:extLst>
          </p:cNvPr>
          <p:cNvSpPr txBox="1"/>
          <p:nvPr/>
        </p:nvSpPr>
        <p:spPr>
          <a:xfrm>
            <a:off x="2659117" y="1749551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原因：爬虫有时会将一些非图片的空白数据爬取下来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解决：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扩展名判断文件格式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”\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xff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\xd9”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24CCC2-28D3-CE5A-1740-F2E62DEBB201}"/>
              </a:ext>
            </a:extLst>
          </p:cNvPr>
          <p:cNvSpPr/>
          <p:nvPr/>
        </p:nvSpPr>
        <p:spPr>
          <a:xfrm>
            <a:off x="1271174" y="2446110"/>
            <a:ext cx="2847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ResNet-50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数据清洗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 descr="图示&#10;&#10;描述已自动生成">
            <a:extLst>
              <a:ext uri="{FF2B5EF4-FFF2-40B4-BE49-F238E27FC236}">
                <a16:creationId xmlns:a16="http://schemas.microsoft.com/office/drawing/2014/main" id="{C5577B01-49EA-4222-C1AA-F461383D27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999" y="2815442"/>
            <a:ext cx="6074002" cy="303661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3EB51BD-5671-EAAD-A4AA-9B211BE1E11D}"/>
              </a:ext>
            </a:extLst>
          </p:cNvPr>
          <p:cNvSpPr/>
          <p:nvPr/>
        </p:nvSpPr>
        <p:spPr>
          <a:xfrm>
            <a:off x="5179723" y="5852060"/>
            <a:ext cx="18325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数据清洗流程图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54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D4D30098-EDF9-2F46-B8E0-2280BAC712FF}"/>
              </a:ext>
            </a:extLst>
          </p:cNvPr>
          <p:cNvSpPr/>
          <p:nvPr/>
        </p:nvSpPr>
        <p:spPr>
          <a:xfrm>
            <a:off x="4294179" y="4631631"/>
            <a:ext cx="2550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数据集类别样本数量统计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B3FA2D-A1C9-5A4B-8E8D-06B9DE54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231706" y="1943553"/>
            <a:ext cx="2515104" cy="28610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60013162-19F0-6548-8CFB-29A385C664D1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7100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BE58D6D-DAA6-584B-A4F6-C0D2135BF183}"/>
              </a:ext>
            </a:extLst>
          </p:cNvPr>
          <p:cNvSpPr/>
          <p:nvPr/>
        </p:nvSpPr>
        <p:spPr>
          <a:xfrm>
            <a:off x="281006" y="222863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电池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726C8D5-FFE1-AB44-8186-110C104BFE91}"/>
              </a:ext>
            </a:extLst>
          </p:cNvPr>
          <p:cNvSpPr/>
          <p:nvPr/>
        </p:nvSpPr>
        <p:spPr>
          <a:xfrm>
            <a:off x="283038" y="2805822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豆腐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AB92024-D577-AE4A-8DE9-1117CAB682D5}"/>
              </a:ext>
            </a:extLst>
          </p:cNvPr>
          <p:cNvSpPr/>
          <p:nvPr/>
        </p:nvSpPr>
        <p:spPr>
          <a:xfrm>
            <a:off x="302092" y="343380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薯条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A605989-E775-00AF-B0BE-D36E9A85A88F}"/>
              </a:ext>
            </a:extLst>
          </p:cNvPr>
          <p:cNvGrpSpPr/>
          <p:nvPr/>
        </p:nvGrpSpPr>
        <p:grpSpPr>
          <a:xfrm>
            <a:off x="1113912" y="2128192"/>
            <a:ext cx="2652425" cy="2320240"/>
            <a:chOff x="1645255" y="2128191"/>
            <a:chExt cx="3359668" cy="307782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F44859-AEF4-8945-B058-AB8A09F5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5255" y="2128192"/>
              <a:ext cx="582335" cy="582335"/>
            </a:xfrm>
            <a:prstGeom prst="rect">
              <a:avLst/>
            </a:prstGeom>
          </p:spPr>
        </p:pic>
        <p:pic>
          <p:nvPicPr>
            <p:cNvPr id="19" name="图片 18" descr="图片包含 游戏机, 梳子&#10;&#10;描述已自动生成">
              <a:extLst>
                <a:ext uri="{FF2B5EF4-FFF2-40B4-BE49-F238E27FC236}">
                  <a16:creationId xmlns:a16="http://schemas.microsoft.com/office/drawing/2014/main" id="{4904C075-A9D4-094B-ADA7-D37F21BD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2674" y="2132669"/>
              <a:ext cx="582337" cy="582337"/>
            </a:xfrm>
            <a:prstGeom prst="rect">
              <a:avLst/>
            </a:prstGeom>
          </p:spPr>
        </p:pic>
        <p:pic>
          <p:nvPicPr>
            <p:cNvPr id="21" name="图片 20" descr="穿蓝上衣的电池&#10;&#10;低可信度描述已自动生成">
              <a:extLst>
                <a:ext uri="{FF2B5EF4-FFF2-40B4-BE49-F238E27FC236}">
                  <a16:creationId xmlns:a16="http://schemas.microsoft.com/office/drawing/2014/main" id="{0A742ACD-0CD1-BA4E-B47C-0BA4A9562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3964" y="2128191"/>
              <a:ext cx="582336" cy="58233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8123A1B-AF7B-654D-9AF8-81303F91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00095" y="2128191"/>
              <a:ext cx="582338" cy="582338"/>
            </a:xfrm>
            <a:prstGeom prst="rect">
              <a:avLst/>
            </a:prstGeom>
          </p:spPr>
        </p:pic>
        <p:pic>
          <p:nvPicPr>
            <p:cNvPr id="29" name="图片 28" descr="在门上&#10;&#10;中度可信度描述已自动生成">
              <a:extLst>
                <a:ext uri="{FF2B5EF4-FFF2-40B4-BE49-F238E27FC236}">
                  <a16:creationId xmlns:a16="http://schemas.microsoft.com/office/drawing/2014/main" id="{F3B267D2-A5AF-9D4C-8CC8-F2930CF1E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11384" y="2128191"/>
              <a:ext cx="582338" cy="582338"/>
            </a:xfrm>
            <a:prstGeom prst="rect">
              <a:avLst/>
            </a:prstGeom>
          </p:spPr>
        </p:pic>
        <p:pic>
          <p:nvPicPr>
            <p:cNvPr id="31" name="图片 30" descr="盘子里有一些食物&#10;&#10;描述已自动生成">
              <a:extLst>
                <a:ext uri="{FF2B5EF4-FFF2-40B4-BE49-F238E27FC236}">
                  <a16:creationId xmlns:a16="http://schemas.microsoft.com/office/drawing/2014/main" id="{B1CB7BB8-3419-C44A-A6C5-6B416C8C7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45255" y="2965993"/>
              <a:ext cx="582335" cy="582335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7F3942F1-8089-594B-A2DE-088B48ACE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00095" y="2965993"/>
              <a:ext cx="604828" cy="604828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184C9A3-7365-5B4C-961F-FCB1D961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5539" y="2965993"/>
              <a:ext cx="582335" cy="582335"/>
            </a:xfrm>
            <a:prstGeom prst="rect">
              <a:avLst/>
            </a:prstGeom>
          </p:spPr>
        </p:pic>
        <p:pic>
          <p:nvPicPr>
            <p:cNvPr id="37" name="图片 36" descr="碗里的食物&#10;&#10;描述已自动生成">
              <a:extLst>
                <a:ext uri="{FF2B5EF4-FFF2-40B4-BE49-F238E27FC236}">
                  <a16:creationId xmlns:a16="http://schemas.microsoft.com/office/drawing/2014/main" id="{8B85999C-1068-9848-B627-C9E14C312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00184" y="2965992"/>
              <a:ext cx="582335" cy="582335"/>
            </a:xfrm>
            <a:prstGeom prst="rect">
              <a:avLst/>
            </a:prstGeom>
          </p:spPr>
        </p:pic>
        <p:pic>
          <p:nvPicPr>
            <p:cNvPr id="39" name="图片 38" descr="碗里的食物&#10;&#10;描述已自动生成">
              <a:extLst>
                <a:ext uri="{FF2B5EF4-FFF2-40B4-BE49-F238E27FC236}">
                  <a16:creationId xmlns:a16="http://schemas.microsoft.com/office/drawing/2014/main" id="{18EBC119-3C8E-DF47-8227-A810E6F8C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11474" y="2965993"/>
              <a:ext cx="582335" cy="582335"/>
            </a:xfrm>
            <a:prstGeom prst="rect">
              <a:avLst/>
            </a:prstGeom>
          </p:spPr>
        </p:pic>
        <p:pic>
          <p:nvPicPr>
            <p:cNvPr id="44" name="图片 43" descr="穿黑色衣服的薯条&#10;&#10;描述已自动生成">
              <a:extLst>
                <a:ext uri="{FF2B5EF4-FFF2-40B4-BE49-F238E27FC236}">
                  <a16:creationId xmlns:a16="http://schemas.microsoft.com/office/drawing/2014/main" id="{BBD422B5-CD44-F64B-8A33-1E737568B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00094" y="3799315"/>
              <a:ext cx="584759" cy="584759"/>
            </a:xfrm>
            <a:prstGeom prst="rect">
              <a:avLst/>
            </a:prstGeom>
          </p:spPr>
        </p:pic>
        <p:pic>
          <p:nvPicPr>
            <p:cNvPr id="46" name="图片 45" descr="热狗和薯条&#10;&#10;描述已自动生成">
              <a:extLst>
                <a:ext uri="{FF2B5EF4-FFF2-40B4-BE49-F238E27FC236}">
                  <a16:creationId xmlns:a16="http://schemas.microsoft.com/office/drawing/2014/main" id="{A35032D4-A8BF-8340-A79F-C8EAE31C0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73046" y="3792165"/>
              <a:ext cx="604828" cy="604828"/>
            </a:xfrm>
            <a:prstGeom prst="rect">
              <a:avLst/>
            </a:prstGeom>
          </p:spPr>
        </p:pic>
        <p:pic>
          <p:nvPicPr>
            <p:cNvPr id="48" name="图片 47" descr="盘子里的薯条&#10;&#10;描述已自动生成">
              <a:extLst>
                <a:ext uri="{FF2B5EF4-FFF2-40B4-BE49-F238E27FC236}">
                  <a16:creationId xmlns:a16="http://schemas.microsoft.com/office/drawing/2014/main" id="{50B235F5-7436-2449-8F67-7086D06B1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04664" y="3799315"/>
              <a:ext cx="577855" cy="577855"/>
            </a:xfrm>
            <a:prstGeom prst="rect">
              <a:avLst/>
            </a:prstGeom>
          </p:spPr>
        </p:pic>
        <p:pic>
          <p:nvPicPr>
            <p:cNvPr id="50" name="图片 49" descr="有薯条的食物&#10;&#10;描述已自动生成">
              <a:extLst>
                <a:ext uri="{FF2B5EF4-FFF2-40B4-BE49-F238E27FC236}">
                  <a16:creationId xmlns:a16="http://schemas.microsoft.com/office/drawing/2014/main" id="{18B84B6C-DC62-C342-A9FA-E1458511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322601" y="3799314"/>
              <a:ext cx="577856" cy="577856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8FD8838E-3101-CB41-80C4-07DE6B847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645255" y="3803794"/>
              <a:ext cx="577856" cy="577856"/>
            </a:xfrm>
            <a:prstGeom prst="rect">
              <a:avLst/>
            </a:prstGeom>
          </p:spPr>
        </p:pic>
        <p:pic>
          <p:nvPicPr>
            <p:cNvPr id="55" name="图片 54" descr="桌子上放了帽子&#10;&#10;中度可信度描述已自动生成">
              <a:extLst>
                <a:ext uri="{FF2B5EF4-FFF2-40B4-BE49-F238E27FC236}">
                  <a16:creationId xmlns:a16="http://schemas.microsoft.com/office/drawing/2014/main" id="{7E363355-B90A-C540-968D-613AB3864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00089" y="4590815"/>
              <a:ext cx="604827" cy="604827"/>
            </a:xfrm>
            <a:prstGeom prst="rect">
              <a:avLst/>
            </a:prstGeom>
          </p:spPr>
        </p:pic>
        <p:pic>
          <p:nvPicPr>
            <p:cNvPr id="57" name="图片 56" descr="戴着帽子的人在草地上&#10;&#10;描述已自动生成">
              <a:extLst>
                <a:ext uri="{FF2B5EF4-FFF2-40B4-BE49-F238E27FC236}">
                  <a16:creationId xmlns:a16="http://schemas.microsoft.com/office/drawing/2014/main" id="{58BAE358-27C7-2D4A-9F8A-E9F40D2E8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711380" y="4590815"/>
              <a:ext cx="604827" cy="604827"/>
            </a:xfrm>
            <a:prstGeom prst="rect">
              <a:avLst/>
            </a:prstGeom>
          </p:spPr>
        </p:pic>
        <p:pic>
          <p:nvPicPr>
            <p:cNvPr id="59" name="图片 58" descr="图片包含 草, 户外, 桌子, 木&#10;&#10;描述已自动生成">
              <a:extLst>
                <a:ext uri="{FF2B5EF4-FFF2-40B4-BE49-F238E27FC236}">
                  <a16:creationId xmlns:a16="http://schemas.microsoft.com/office/drawing/2014/main" id="{B610F7CE-DD8A-8149-B189-1562B1856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22673" y="4617787"/>
              <a:ext cx="577855" cy="577855"/>
            </a:xfrm>
            <a:prstGeom prst="rect">
              <a:avLst/>
            </a:prstGeom>
          </p:spPr>
        </p:pic>
        <p:pic>
          <p:nvPicPr>
            <p:cNvPr id="61" name="图片 60" descr="图片包含 室内, 桌子, 小, 帽子&#10;&#10;描述已自动生成">
              <a:extLst>
                <a:ext uri="{FF2B5EF4-FFF2-40B4-BE49-F238E27FC236}">
                  <a16:creationId xmlns:a16="http://schemas.microsoft.com/office/drawing/2014/main" id="{FD555C35-FF90-FA4A-BA68-E702B8C17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333964" y="4628156"/>
              <a:ext cx="577856" cy="577856"/>
            </a:xfrm>
            <a:prstGeom prst="rect">
              <a:avLst/>
            </a:prstGeom>
          </p:spPr>
        </p:pic>
        <p:pic>
          <p:nvPicPr>
            <p:cNvPr id="63" name="图片 62" descr="图片包含 室内, 甜甜圈, 桌子, 前&#10;&#10;描述已自动生成">
              <a:extLst>
                <a:ext uri="{FF2B5EF4-FFF2-40B4-BE49-F238E27FC236}">
                  <a16:creationId xmlns:a16="http://schemas.microsoft.com/office/drawing/2014/main" id="{DABA210E-81A8-B447-849F-E200FBE1B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645255" y="4617787"/>
              <a:ext cx="577856" cy="577856"/>
            </a:xfrm>
            <a:prstGeom prst="rect">
              <a:avLst/>
            </a:prstGeom>
          </p:spPr>
        </p:pic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6F4A6578-327D-D041-A69C-3B3D645E7351}"/>
              </a:ext>
            </a:extLst>
          </p:cNvPr>
          <p:cNvSpPr/>
          <p:nvPr/>
        </p:nvSpPr>
        <p:spPr>
          <a:xfrm>
            <a:off x="281005" y="408157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帽子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3AF9117-6E33-074A-A93E-234759327397}"/>
              </a:ext>
            </a:extLst>
          </p:cNvPr>
          <p:cNvSpPr/>
          <p:nvPr/>
        </p:nvSpPr>
        <p:spPr>
          <a:xfrm>
            <a:off x="1619826" y="4631631"/>
            <a:ext cx="18325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数据部分可视化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89">
            <a:extLst>
              <a:ext uri="{FF2B5EF4-FFF2-40B4-BE49-F238E27FC236}">
                <a16:creationId xmlns:a16="http://schemas.microsoft.com/office/drawing/2014/main" id="{D787E487-BF03-C9CC-3990-91DED40CD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垃圾分类数据集制作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17DBEA5-B947-55BE-E605-23F971EA8747}"/>
              </a:ext>
            </a:extLst>
          </p:cNvPr>
          <p:cNvSpPr txBox="1"/>
          <p:nvPr/>
        </p:nvSpPr>
        <p:spPr>
          <a:xfrm>
            <a:off x="884889" y="1001291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结果展示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4339F34-C006-0DFC-E7E9-E6047C60DBD8}"/>
              </a:ext>
            </a:extLst>
          </p:cNvPr>
          <p:cNvSpPr txBox="1"/>
          <p:nvPr/>
        </p:nvSpPr>
        <p:spPr>
          <a:xfrm>
            <a:off x="8809330" y="2825903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数据集参数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9CF843-D6DD-2FD3-692B-0E2DADB1472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28024" y="3195235"/>
            <a:ext cx="4793693" cy="10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26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990EC449-F117-B85D-18B2-6D16127ED1FC}"/>
              </a:ext>
            </a:extLst>
          </p:cNvPr>
          <p:cNvSpPr/>
          <p:nvPr/>
        </p:nvSpPr>
        <p:spPr>
          <a:xfrm>
            <a:off x="4386470" y="2407892"/>
            <a:ext cx="6096000" cy="184608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小样本</a:t>
            </a:r>
            <a:r>
              <a:rPr lang="zh-C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学习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基本实验设置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数据集背景介绍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实验环境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&amp;&amp;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模型配置介绍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331A8B9-D1EF-F420-4A98-A6C4939EDCC2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55A1BE4-BEFB-EBBE-004D-AEFC74067FCA}"/>
              </a:ext>
            </a:extLst>
          </p:cNvPr>
          <p:cNvSpPr txBox="1"/>
          <p:nvPr/>
        </p:nvSpPr>
        <p:spPr>
          <a:xfrm>
            <a:off x="2141951" y="310010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实验设置说明</a:t>
            </a:r>
          </a:p>
        </p:txBody>
      </p:sp>
    </p:spTree>
    <p:extLst>
      <p:ext uri="{BB962C8B-B14F-4D97-AF65-F5344CB8AC3E}">
        <p14:creationId xmlns:p14="http://schemas.microsoft.com/office/powerpoint/2010/main" val="382105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B872DB3-8BE5-724F-BD9E-FF50CC91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41" y="1769818"/>
            <a:ext cx="4216044" cy="263502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6E1C08-51E9-9442-B89B-85F094472284}"/>
              </a:ext>
            </a:extLst>
          </p:cNvPr>
          <p:cNvSpPr txBox="1"/>
          <p:nvPr/>
        </p:nvSpPr>
        <p:spPr>
          <a:xfrm>
            <a:off x="3910716" y="4583233"/>
            <a:ext cx="56003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训练测试方式：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pisodic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Meta-Train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N-way K-shot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Support Set &amp;&amp; Query Set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Meta-Val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&amp;&amp;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Test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除不更新模型外，其余与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Meta-Train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相同</a:t>
            </a:r>
          </a:p>
          <a:p>
            <a:pPr lvl="2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2EA4019A-6993-FB4F-8BD1-7C083A02D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860" y="1833344"/>
            <a:ext cx="4304819" cy="2397621"/>
          </a:xfrm>
          <a:prstGeom prst="rect">
            <a:avLst/>
          </a:prstGeom>
        </p:spPr>
      </p:pic>
      <p:sp>
        <p:nvSpPr>
          <p:cNvPr id="20" name="右箭头 19">
            <a:extLst>
              <a:ext uri="{FF2B5EF4-FFF2-40B4-BE49-F238E27FC236}">
                <a16:creationId xmlns:a16="http://schemas.microsoft.com/office/drawing/2014/main" id="{B78A4339-7C6E-3F4A-8003-0C169906A3AF}"/>
              </a:ext>
            </a:extLst>
          </p:cNvPr>
          <p:cNvSpPr/>
          <p:nvPr/>
        </p:nvSpPr>
        <p:spPr>
          <a:xfrm>
            <a:off x="5673408" y="2792334"/>
            <a:ext cx="881452" cy="239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4DFE731-15C4-7745-B4FC-D4215B305F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24" name="文本框 89">
            <a:extLst>
              <a:ext uri="{FF2B5EF4-FFF2-40B4-BE49-F238E27FC236}">
                <a16:creationId xmlns:a16="http://schemas.microsoft.com/office/drawing/2014/main" id="{854710E6-26D2-1146-A282-4498DCBC7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73"/>
            <a:ext cx="55049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小样本</a:t>
            </a:r>
            <a:r>
              <a:rPr lang="zh-C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学习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基本实验设置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" name="直接连接符 8">
            <a:extLst>
              <a:ext uri="{FF2B5EF4-FFF2-40B4-BE49-F238E27FC236}">
                <a16:creationId xmlns:a16="http://schemas.microsoft.com/office/drawing/2014/main" id="{9271451B-7A52-E44E-8A3C-44EAD648A055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1287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51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CE0E8AC-A0AB-792A-CDED-6ADDD3CD6398}"/>
              </a:ext>
            </a:extLst>
          </p:cNvPr>
          <p:cNvSpPr txBox="1"/>
          <p:nvPr/>
        </p:nvSpPr>
        <p:spPr>
          <a:xfrm>
            <a:off x="884889" y="10012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实验数据集介绍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467649-866A-D051-1907-3B7AC7445DC2}"/>
              </a:ext>
            </a:extLst>
          </p:cNvPr>
          <p:cNvSpPr txBox="1"/>
          <p:nvPr/>
        </p:nvSpPr>
        <p:spPr>
          <a:xfrm>
            <a:off x="2036777" y="1760836"/>
            <a:ext cx="8244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CUB: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鸟类数据集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CUB-200-2011,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加州理工学院再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年提出的细粒度数据集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CIFAR-FS: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自于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CIFAR 100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含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类别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每个类别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张图像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MINIIMAGENET: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数据集是从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ImageNet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数据集中选择了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60,000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张图像构成的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TRASH: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自制垃圾分类数据集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0FB2E0-8D8D-23BD-2CFF-C65DEF213961}"/>
              </a:ext>
            </a:extLst>
          </p:cNvPr>
          <p:cNvSpPr txBox="1"/>
          <p:nvPr/>
        </p:nvSpPr>
        <p:spPr>
          <a:xfrm>
            <a:off x="5375289" y="345219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四种数据集参数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E0E506E-9690-429D-03C4-9A1D91AE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901" y="3798332"/>
            <a:ext cx="7402197" cy="17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1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CE0E8AC-A0AB-792A-CDED-6ADDD3CD6398}"/>
              </a:ext>
            </a:extLst>
          </p:cNvPr>
          <p:cNvSpPr txBox="1"/>
          <p:nvPr/>
        </p:nvSpPr>
        <p:spPr>
          <a:xfrm>
            <a:off x="884889" y="1001291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实验环境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&amp;&amp;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模型配置介绍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6049E3D1-7AC2-DCAD-011A-6487129C778C}"/>
              </a:ext>
            </a:extLst>
          </p:cNvPr>
          <p:cNvCxnSpPr>
            <a:cxnSpLocks/>
          </p:cNvCxnSpPr>
          <p:nvPr/>
        </p:nvCxnSpPr>
        <p:spPr>
          <a:xfrm>
            <a:off x="5225683" y="2644554"/>
            <a:ext cx="0" cy="2328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E94B637-AA66-DAA3-871D-BC52AAC5BFDD}"/>
              </a:ext>
            </a:extLst>
          </p:cNvPr>
          <p:cNvSpPr/>
          <p:nvPr/>
        </p:nvSpPr>
        <p:spPr>
          <a:xfrm>
            <a:off x="1563126" y="22752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实验环境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DE5341-49ED-17AB-A036-9EA3FE6AC0B2}"/>
              </a:ext>
            </a:extLst>
          </p:cNvPr>
          <p:cNvSpPr txBox="1"/>
          <p:nvPr/>
        </p:nvSpPr>
        <p:spPr>
          <a:xfrm>
            <a:off x="387142" y="2715869"/>
            <a:ext cx="471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云服务器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NVIDIA GeForce RTX 3090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E9AAE9-DF2B-CA42-40CA-B1010C6B0109}"/>
              </a:ext>
            </a:extLst>
          </p:cNvPr>
          <p:cNvSpPr txBox="1"/>
          <p:nvPr/>
        </p:nvSpPr>
        <p:spPr>
          <a:xfrm>
            <a:off x="1117331" y="3278653"/>
            <a:ext cx="19995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Ubuntu 18.04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Python=3.9.6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CUDA 11.3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cuDNN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Pytorch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=1.7.1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96525F-8D29-3361-8656-D495E5253E68}"/>
              </a:ext>
            </a:extLst>
          </p:cNvPr>
          <p:cNvSpPr/>
          <p:nvPr/>
        </p:nvSpPr>
        <p:spPr>
          <a:xfrm>
            <a:off x="7658296" y="2276801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模型配置</a:t>
            </a:r>
            <a:endParaRPr lang="zh-CN" altLang="en-US" sz="1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B390DB4-581E-43FC-FC91-ADF3E0572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989" y="2644554"/>
            <a:ext cx="3755786" cy="23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9">
            <a:extLst>
              <a:ext uri="{FF2B5EF4-FFF2-40B4-BE49-F238E27FC236}">
                <a16:creationId xmlns:a16="http://schemas.microsoft.com/office/drawing/2014/main" id="{3CB6F485-1293-4F37-8741-EBA784E0B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357" y="2967335"/>
            <a:ext cx="32351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主要研究内容及其结果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990EC449-F117-B85D-18B2-6D16127ED1FC}"/>
              </a:ext>
            </a:extLst>
          </p:cNvPr>
          <p:cNvSpPr/>
          <p:nvPr/>
        </p:nvSpPr>
        <p:spPr>
          <a:xfrm>
            <a:off x="4386470" y="2407990"/>
            <a:ext cx="6096000" cy="1845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自制垃圾分类数据集</a:t>
            </a:r>
            <a:endParaRPr lang="en-US" altLang="zh-CN" sz="2000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331A8B9-D1EF-F420-4A98-A6C4939EDCC2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6B235FCA-B857-FCC0-49F7-5C722728B61B}"/>
              </a:ext>
            </a:extLst>
          </p:cNvPr>
          <p:cNvCxnSpPr/>
          <p:nvPr/>
        </p:nvCxnSpPr>
        <p:spPr>
          <a:xfrm>
            <a:off x="45388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67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E94B637-AA66-DAA3-871D-BC52AAC5BFDD}"/>
              </a:ext>
            </a:extLst>
          </p:cNvPr>
          <p:cNvSpPr/>
          <p:nvPr/>
        </p:nvSpPr>
        <p:spPr>
          <a:xfrm>
            <a:off x="0" y="3198167"/>
            <a:ext cx="421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2CC18C-EFEC-2242-D5A4-D5F0BDA419C9}"/>
              </a:ext>
            </a:extLst>
          </p:cNvPr>
          <p:cNvSpPr txBox="1"/>
          <p:nvPr/>
        </p:nvSpPr>
        <p:spPr>
          <a:xfrm>
            <a:off x="4386470" y="2715670"/>
            <a:ext cx="3099631" cy="1230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600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模型复现部分</a:t>
            </a:r>
          </a:p>
          <a:p>
            <a:pPr marL="57600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" altLang="zh-CN" sz="2000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模型探究部分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41BB7E6-BE63-7CDA-1D9A-3ACC03BECED9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41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A02EF8-A9BC-AA7B-7690-C88ABB7AE8C0}"/>
              </a:ext>
            </a:extLst>
          </p:cNvPr>
          <p:cNvSpPr txBox="1"/>
          <p:nvPr/>
        </p:nvSpPr>
        <p:spPr>
          <a:xfrm>
            <a:off x="884889" y="100129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模型复现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图片 16" descr="图示&#10;&#10;描述已自动生成">
            <a:extLst>
              <a:ext uri="{FF2B5EF4-FFF2-40B4-BE49-F238E27FC236}">
                <a16:creationId xmlns:a16="http://schemas.microsoft.com/office/drawing/2014/main" id="{BC984C2F-E313-A368-FB48-6E8EDF170D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2443392"/>
            <a:ext cx="7342292" cy="22288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A9D4215-1902-B962-8A6F-BA7D5CBD8702}"/>
              </a:ext>
            </a:extLst>
          </p:cNvPr>
          <p:cNvSpPr/>
          <p:nvPr/>
        </p:nvSpPr>
        <p:spPr>
          <a:xfrm>
            <a:off x="2772927" y="5074935"/>
            <a:ext cx="23176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的总体架构</a:t>
            </a: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zh-CN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400" baseline="30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图示, 文本, 聊天或短信&#10;&#10;描述已自动生成">
            <a:extLst>
              <a:ext uri="{FF2B5EF4-FFF2-40B4-BE49-F238E27FC236}">
                <a16:creationId xmlns:a16="http://schemas.microsoft.com/office/drawing/2014/main" id="{1FF9BB93-A346-7E07-B749-30EE9A266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804" y="2085750"/>
            <a:ext cx="3858231" cy="29891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4FCEEE-AB71-E476-E748-B2E47AB83A9E}"/>
              </a:ext>
            </a:extLst>
          </p:cNvPr>
          <p:cNvSpPr/>
          <p:nvPr/>
        </p:nvSpPr>
        <p:spPr>
          <a:xfrm>
            <a:off x="8462577" y="5074935"/>
            <a:ext cx="26176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CCA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模块的架构</a:t>
            </a: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zh-CN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AF69E4-B762-8596-952C-DAF4090A9E5B}"/>
              </a:ext>
            </a:extLst>
          </p:cNvPr>
          <p:cNvSpPr txBox="1"/>
          <p:nvPr/>
        </p:nvSpPr>
        <p:spPr>
          <a:xfrm>
            <a:off x="0" y="6427031"/>
            <a:ext cx="11755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 Kang D, Kwon H, Min J, et al. Relational Embedding for Few-Shot Classification[C]. Proceedings of the IEEE/CVF International Conference on Computer Vision, Monterey, Canada, 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2021: 8822-8833.</a:t>
            </a:r>
            <a:endParaRPr lang="zh-C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37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07028"/>
            <a:ext cx="1546781" cy="757434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目录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1152D-0070-914E-8702-6D7C737DC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0EE48E-885D-4EA5-9408-A524BAA493FC}"/>
              </a:ext>
            </a:extLst>
          </p:cNvPr>
          <p:cNvSpPr txBox="1"/>
          <p:nvPr/>
        </p:nvSpPr>
        <p:spPr>
          <a:xfrm>
            <a:off x="813459" y="280988"/>
            <a:ext cx="7967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5B8629E1-3723-4364-83E9-A52496A427EA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A1C6761-0B21-99C6-1948-F49D8BD67059}"/>
              </a:ext>
            </a:extLst>
          </p:cNvPr>
          <p:cNvSpPr txBox="1">
            <a:spLocks/>
          </p:cNvSpPr>
          <p:nvPr/>
        </p:nvSpPr>
        <p:spPr>
          <a:xfrm>
            <a:off x="1092724" y="15540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课题研究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</a:t>
            </a: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及其结果</a:t>
            </a:r>
            <a:endParaRPr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自制分类数据集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5000"/>
              </a:lnSpc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（实验设置说明）</a:t>
            </a:r>
            <a:endParaRPr lang="en-US" altLang="zh-CN" sz="20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总结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A02EF8-A9BC-AA7B-7690-C88ABB7AE8C0}"/>
              </a:ext>
            </a:extLst>
          </p:cNvPr>
          <p:cNvSpPr txBox="1"/>
          <p:nvPr/>
        </p:nvSpPr>
        <p:spPr>
          <a:xfrm>
            <a:off x="884889" y="10012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结果展示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E5CAAD-F098-8CE6-ECCC-7210F116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856" y="5215842"/>
            <a:ext cx="6703419" cy="12844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4435F9-A4D8-23D8-6332-7830E9902659}"/>
              </a:ext>
            </a:extLst>
          </p:cNvPr>
          <p:cNvSpPr txBox="1"/>
          <p:nvPr/>
        </p:nvSpPr>
        <p:spPr>
          <a:xfrm>
            <a:off x="4756531" y="4846510"/>
            <a:ext cx="2235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基本复现结果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C59165-AE8E-A35F-5508-92F23A443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92" y="1331767"/>
            <a:ext cx="5482410" cy="28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BEFEC3-9DE1-DA95-2880-75C629B54F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704" y="1331767"/>
            <a:ext cx="5482409" cy="2880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3F78CA-7B15-3B57-5EFC-217AAD8FF2E9}"/>
              </a:ext>
            </a:extLst>
          </p:cNvPr>
          <p:cNvSpPr txBox="1"/>
          <p:nvPr/>
        </p:nvSpPr>
        <p:spPr>
          <a:xfrm>
            <a:off x="2266675" y="4211767"/>
            <a:ext cx="2542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 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验证集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Acc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曲线图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155389-378F-7D02-E7A9-B841926E5A32}"/>
              </a:ext>
            </a:extLst>
          </p:cNvPr>
          <p:cNvSpPr txBox="1"/>
          <p:nvPr/>
        </p:nvSpPr>
        <p:spPr>
          <a:xfrm>
            <a:off x="8234408" y="4211767"/>
            <a:ext cx="2660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验证集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Loss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曲线图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9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E94B637-AA66-DAA3-871D-BC52AAC5BFDD}"/>
              </a:ext>
            </a:extLst>
          </p:cNvPr>
          <p:cNvSpPr/>
          <p:nvPr/>
        </p:nvSpPr>
        <p:spPr>
          <a:xfrm>
            <a:off x="0" y="3198167"/>
            <a:ext cx="421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2CC18C-EFEC-2242-D5A4-D5F0BDA419C9}"/>
              </a:ext>
            </a:extLst>
          </p:cNvPr>
          <p:cNvSpPr txBox="1"/>
          <p:nvPr/>
        </p:nvSpPr>
        <p:spPr>
          <a:xfrm>
            <a:off x="4386470" y="2715670"/>
            <a:ext cx="3157339" cy="1230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315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" altLang="zh-CN" sz="2000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模型复现部分</a:t>
            </a:r>
          </a:p>
          <a:p>
            <a:pPr marL="63315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模型探究部分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41BB7E6-BE63-7CDA-1D9A-3ACC03BECED9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83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E94B637-AA66-DAA3-871D-BC52AAC5BFDD}"/>
              </a:ext>
            </a:extLst>
          </p:cNvPr>
          <p:cNvSpPr/>
          <p:nvPr/>
        </p:nvSpPr>
        <p:spPr>
          <a:xfrm>
            <a:off x="454231" y="3198167"/>
            <a:ext cx="2986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模型探究部分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2CC18C-EFEC-2242-D5A4-D5F0BDA419C9}"/>
              </a:ext>
            </a:extLst>
          </p:cNvPr>
          <p:cNvSpPr txBox="1"/>
          <p:nvPr/>
        </p:nvSpPr>
        <p:spPr>
          <a:xfrm>
            <a:off x="4386470" y="2715670"/>
            <a:ext cx="4156202" cy="1230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600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ResNet-12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骨干模型更改探究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主流数据增强与快照集成引入</a:t>
            </a:r>
            <a:endParaRPr lang="en-US" altLang="zh-CN" sz="2000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41BB7E6-BE63-7CDA-1D9A-3ACC03BECED9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420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示&#10;&#10;描述已自动生成">
            <a:extLst>
              <a:ext uri="{FF2B5EF4-FFF2-40B4-BE49-F238E27FC236}">
                <a16:creationId xmlns:a16="http://schemas.microsoft.com/office/drawing/2014/main" id="{6ABF93AD-3C02-C137-593F-0D66578B24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95" y="2290890"/>
            <a:ext cx="4067781" cy="2618642"/>
          </a:xfrm>
          <a:prstGeom prst="rect">
            <a:avLst/>
          </a:prstGeom>
        </p:spPr>
      </p:pic>
      <p:pic>
        <p:nvPicPr>
          <p:cNvPr id="4" name="图片 3" descr="图表, 箱线图&#10;&#10;描述已自动生成">
            <a:extLst>
              <a:ext uri="{FF2B5EF4-FFF2-40B4-BE49-F238E27FC236}">
                <a16:creationId xmlns:a16="http://schemas.microsoft.com/office/drawing/2014/main" id="{FBE78638-1D07-4D73-BA6F-C2D776846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406" y="2393261"/>
            <a:ext cx="4067782" cy="25891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BAC597-9236-1639-3C8D-B227EB7742AF}"/>
              </a:ext>
            </a:extLst>
          </p:cNvPr>
          <p:cNvSpPr txBox="1"/>
          <p:nvPr/>
        </p:nvSpPr>
        <p:spPr>
          <a:xfrm>
            <a:off x="7504206" y="4882582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局部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自注意力机制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(LSA</a:t>
            </a:r>
            <a:r>
              <a:rPr lang="en-US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[8]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48CBED-0F31-0D25-B188-36341F3E8F47}"/>
              </a:ext>
            </a:extLst>
          </p:cNvPr>
          <p:cNvSpPr txBox="1"/>
          <p:nvPr/>
        </p:nvSpPr>
        <p:spPr>
          <a:xfrm>
            <a:off x="1244996" y="4882582"/>
            <a:ext cx="370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ResNet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BotNet</a:t>
            </a:r>
            <a:r>
              <a:rPr lang="en-US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[7]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结构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第四层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对比图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1C77E8-EC48-5A8C-CEFC-B437B36F56E2}"/>
              </a:ext>
            </a:extLst>
          </p:cNvPr>
          <p:cNvSpPr txBox="1"/>
          <p:nvPr/>
        </p:nvSpPr>
        <p:spPr>
          <a:xfrm>
            <a:off x="0" y="5903893"/>
            <a:ext cx="116043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Srinivas A, Lin T Y, Parmar N, et al. Bottleneck Transformers for visual recognition[C]. Proceedings of the IEEE/CVF conference on computer vision and pattern recognition, Nashville, TN, USA,2021: 16519-16529.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Ramachandran P, Parmar N, Vaswani A, et al. Stand-alone self-attention in vision models[J]. Advances in Neural Information Processing Systems, Vancouver, Canada,2019, 32.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A02EF8-A9BC-AA7B-7690-C88ABB7AE8C0}"/>
              </a:ext>
            </a:extLst>
          </p:cNvPr>
          <p:cNvSpPr txBox="1"/>
          <p:nvPr/>
        </p:nvSpPr>
        <p:spPr>
          <a:xfrm>
            <a:off x="884889" y="10012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探究模型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89">
            <a:extLst>
              <a:ext uri="{FF2B5EF4-FFF2-40B4-BE49-F238E27FC236}">
                <a16:creationId xmlns:a16="http://schemas.microsoft.com/office/drawing/2014/main" id="{BD8A1957-8A91-D0F8-61A8-C593E7DB2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35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A02EF8-A9BC-AA7B-7690-C88ABB7AE8C0}"/>
              </a:ext>
            </a:extLst>
          </p:cNvPr>
          <p:cNvSpPr txBox="1"/>
          <p:nvPr/>
        </p:nvSpPr>
        <p:spPr>
          <a:xfrm>
            <a:off x="884889" y="1001291"/>
            <a:ext cx="300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探究模型与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ResNet-12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结合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F57B462-FA01-6751-A82D-7A3D911B4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85" y="2497729"/>
            <a:ext cx="6207936" cy="3033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2F34858-D616-86BC-6B09-6BB14775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9" y="2172382"/>
            <a:ext cx="4938168" cy="368432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DB8519D-C74F-BD7F-CFE5-76D024529BED}"/>
              </a:ext>
            </a:extLst>
          </p:cNvPr>
          <p:cNvSpPr txBox="1"/>
          <p:nvPr/>
        </p:nvSpPr>
        <p:spPr>
          <a:xfrm>
            <a:off x="1846259" y="5681640"/>
            <a:ext cx="2900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ResNet-12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BotNet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结合图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342096-A921-12E2-2C6B-3A081BCAD910}"/>
              </a:ext>
            </a:extLst>
          </p:cNvPr>
          <p:cNvSpPr txBox="1"/>
          <p:nvPr/>
        </p:nvSpPr>
        <p:spPr>
          <a:xfrm>
            <a:off x="8215176" y="5672043"/>
            <a:ext cx="2613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ResNet-12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LSA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结合图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034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114" descr="图表, 折线图&#10;&#10;描述已自动生成">
            <a:extLst>
              <a:ext uri="{FF2B5EF4-FFF2-40B4-BE49-F238E27FC236}">
                <a16:creationId xmlns:a16="http://schemas.microsoft.com/office/drawing/2014/main" id="{B99E2A21-D682-6259-5220-70DEBFE8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11" y="1443179"/>
            <a:ext cx="434482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D440D4F-A50C-DAE3-4CF5-BBB79D12AE72}"/>
              </a:ext>
            </a:extLst>
          </p:cNvPr>
          <p:cNvSpPr txBox="1"/>
          <p:nvPr/>
        </p:nvSpPr>
        <p:spPr>
          <a:xfrm>
            <a:off x="6496830" y="4418235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16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在细粒度鸟类数据集CUB上验证集的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Loss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收敛曲线图</a:t>
            </a:r>
            <a:endParaRPr kumimoji="0" lang="zh-CN" altLang="zh-CN" sz="3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113" descr="图表, 折线图&#10;&#10;描述已自动生成">
            <a:extLst>
              <a:ext uri="{FF2B5EF4-FFF2-40B4-BE49-F238E27FC236}">
                <a16:creationId xmlns:a16="http://schemas.microsoft.com/office/drawing/2014/main" id="{D2E6E7C7-0341-BC16-13E5-8ED9C6AE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54" y="1443179"/>
            <a:ext cx="432583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5C72C78-3B43-0488-DC4A-EF79FCFEA814}"/>
              </a:ext>
            </a:extLst>
          </p:cNvPr>
          <p:cNvSpPr/>
          <p:nvPr/>
        </p:nvSpPr>
        <p:spPr>
          <a:xfrm>
            <a:off x="1263782" y="4418236"/>
            <a:ext cx="4407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15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在细粒度鸟类数据集CUB上验证集的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ACC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曲线图</a:t>
            </a:r>
            <a:endParaRPr kumimoji="0" lang="zh-CN" altLang="zh-CN" sz="3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5A7C61-C35A-E994-80EB-DB5F73D0BA59}"/>
              </a:ext>
            </a:extLst>
          </p:cNvPr>
          <p:cNvSpPr/>
          <p:nvPr/>
        </p:nvSpPr>
        <p:spPr>
          <a:xfrm>
            <a:off x="3097422" y="5107044"/>
            <a:ext cx="6079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在细粒度鸟类数据集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CUB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上对模型架构的改进实验的评估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FF4C03-3286-9C53-850B-A2BF04D08EAC}"/>
              </a:ext>
            </a:extLst>
          </p:cNvPr>
          <p:cNvSpPr txBox="1"/>
          <p:nvPr/>
        </p:nvSpPr>
        <p:spPr>
          <a:xfrm>
            <a:off x="884889" y="1001291"/>
            <a:ext cx="131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结果展示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2A56B1-1D92-7F72-E191-1E2972526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446" y="5509629"/>
            <a:ext cx="7867973" cy="11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51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E94B637-AA66-DAA3-871D-BC52AAC5BFDD}"/>
              </a:ext>
            </a:extLst>
          </p:cNvPr>
          <p:cNvSpPr/>
          <p:nvPr/>
        </p:nvSpPr>
        <p:spPr>
          <a:xfrm>
            <a:off x="454231" y="3198167"/>
            <a:ext cx="2986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模型探究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部分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2CC18C-EFEC-2242-D5A4-D5F0BDA419C9}"/>
              </a:ext>
            </a:extLst>
          </p:cNvPr>
          <p:cNvSpPr txBox="1"/>
          <p:nvPr/>
        </p:nvSpPr>
        <p:spPr>
          <a:xfrm>
            <a:off x="4386470" y="2715670"/>
            <a:ext cx="4213910" cy="1230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315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" altLang="zh-CN" sz="2000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ResNet-12</a:t>
            </a: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骨干模型更改探究</a:t>
            </a:r>
            <a:endParaRPr lang="en-US" altLang="zh-CN" sz="2000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63315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主流数据增强与快照集成引入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41BB7E6-BE63-7CDA-1D9A-3ACC03BECED9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294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9FC299DB-1ED8-4E71-6269-FF0B39E874EE}"/>
              </a:ext>
            </a:extLst>
          </p:cNvPr>
          <p:cNvSpPr/>
          <p:nvPr/>
        </p:nvSpPr>
        <p:spPr>
          <a:xfrm>
            <a:off x="4745066" y="3829369"/>
            <a:ext cx="3006264" cy="1383948"/>
          </a:xfrm>
          <a:prstGeom prst="rect">
            <a:avLst/>
          </a:prstGeom>
          <a:solidFill>
            <a:schemeClr val="bg1">
              <a:lumMod val="75000"/>
              <a:alpha val="681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F2E076-431E-03FD-6912-5DE50C1DBE84}"/>
              </a:ext>
            </a:extLst>
          </p:cNvPr>
          <p:cNvSpPr/>
          <p:nvPr/>
        </p:nvSpPr>
        <p:spPr>
          <a:xfrm>
            <a:off x="609947" y="3829369"/>
            <a:ext cx="3006264" cy="1383948"/>
          </a:xfrm>
          <a:prstGeom prst="rect">
            <a:avLst/>
          </a:prstGeom>
          <a:solidFill>
            <a:schemeClr val="bg1">
              <a:lumMod val="75000"/>
              <a:alpha val="681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A02EF8-A9BC-AA7B-7690-C88ABB7AE8C0}"/>
              </a:ext>
            </a:extLst>
          </p:cNvPr>
          <p:cNvSpPr txBox="1"/>
          <p:nvPr/>
        </p:nvSpPr>
        <p:spPr>
          <a:xfrm>
            <a:off x="884889" y="10012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整体思路流程图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1FE2B56E-4961-FDEC-DA49-6E695D924C41}"/>
              </a:ext>
            </a:extLst>
          </p:cNvPr>
          <p:cNvSpPr/>
          <p:nvPr/>
        </p:nvSpPr>
        <p:spPr>
          <a:xfrm>
            <a:off x="1988889" y="4064427"/>
            <a:ext cx="1627322" cy="92989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7EDB83E5-65FB-D271-2008-0BD8FF887D3E}"/>
              </a:ext>
            </a:extLst>
          </p:cNvPr>
          <p:cNvSpPr/>
          <p:nvPr/>
        </p:nvSpPr>
        <p:spPr>
          <a:xfrm>
            <a:off x="3748559" y="4420888"/>
            <a:ext cx="941514" cy="216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D341E9A-C998-B4C3-2FAC-AB08A50A5713}"/>
              </a:ext>
            </a:extLst>
          </p:cNvPr>
          <p:cNvSpPr/>
          <p:nvPr/>
        </p:nvSpPr>
        <p:spPr>
          <a:xfrm>
            <a:off x="51674" y="2642220"/>
            <a:ext cx="1425471" cy="6354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种噪声数据增强</a:t>
            </a:r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FDA32860-DCB3-D9F0-EA4F-42917BD4250A}"/>
              </a:ext>
            </a:extLst>
          </p:cNvPr>
          <p:cNvSpPr/>
          <p:nvPr/>
        </p:nvSpPr>
        <p:spPr>
          <a:xfrm rot="5400000">
            <a:off x="906713" y="3499038"/>
            <a:ext cx="522346" cy="14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28F60A7-01E4-2909-E3CC-65FBD3E62DE8}"/>
              </a:ext>
            </a:extLst>
          </p:cNvPr>
          <p:cNvSpPr/>
          <p:nvPr/>
        </p:nvSpPr>
        <p:spPr>
          <a:xfrm>
            <a:off x="609947" y="3831952"/>
            <a:ext cx="1246594" cy="6354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93A3492-DEFD-C130-B27A-A9FB9D5FE340}"/>
              </a:ext>
            </a:extLst>
          </p:cNvPr>
          <p:cNvSpPr/>
          <p:nvPr/>
        </p:nvSpPr>
        <p:spPr>
          <a:xfrm>
            <a:off x="609947" y="4580469"/>
            <a:ext cx="1246594" cy="6354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3B11B852-449D-A08D-4FDF-85D9821BCF1F}"/>
              </a:ext>
            </a:extLst>
          </p:cNvPr>
          <p:cNvSpPr/>
          <p:nvPr/>
        </p:nvSpPr>
        <p:spPr>
          <a:xfrm>
            <a:off x="6124355" y="4061844"/>
            <a:ext cx="1627322" cy="92989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EE5B7C1-F8F7-288D-3336-8E15094F6729}"/>
              </a:ext>
            </a:extLst>
          </p:cNvPr>
          <p:cNvSpPr/>
          <p:nvPr/>
        </p:nvSpPr>
        <p:spPr>
          <a:xfrm>
            <a:off x="4767768" y="2631518"/>
            <a:ext cx="1115878" cy="6354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种数据增强</a:t>
            </a: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2D70F4C3-9E5E-D9EF-03CE-F621CB9DCC8F}"/>
              </a:ext>
            </a:extLst>
          </p:cNvPr>
          <p:cNvSpPr/>
          <p:nvPr/>
        </p:nvSpPr>
        <p:spPr>
          <a:xfrm rot="5400000">
            <a:off x="5057677" y="3496455"/>
            <a:ext cx="522346" cy="14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FD2087BC-6ED0-7288-61CB-6FE15F100DD8}"/>
              </a:ext>
            </a:extLst>
          </p:cNvPr>
          <p:cNvSpPr/>
          <p:nvPr/>
        </p:nvSpPr>
        <p:spPr>
          <a:xfrm>
            <a:off x="4760911" y="3829369"/>
            <a:ext cx="1169630" cy="6354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C4AED722-23FC-6851-0E1F-11CD774AC083}"/>
              </a:ext>
            </a:extLst>
          </p:cNvPr>
          <p:cNvSpPr/>
          <p:nvPr/>
        </p:nvSpPr>
        <p:spPr>
          <a:xfrm>
            <a:off x="4760911" y="4577886"/>
            <a:ext cx="1169630" cy="6354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C9B683B3-F486-41A8-7248-2F60ADDD36C2}"/>
              </a:ext>
            </a:extLst>
          </p:cNvPr>
          <p:cNvSpPr/>
          <p:nvPr/>
        </p:nvSpPr>
        <p:spPr>
          <a:xfrm>
            <a:off x="9297905" y="4188987"/>
            <a:ext cx="1226675" cy="6354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快照集成</a:t>
            </a: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F9206E03-4F70-6D07-17AE-9D753E0C7FDC}"/>
              </a:ext>
            </a:extLst>
          </p:cNvPr>
          <p:cNvSpPr/>
          <p:nvPr/>
        </p:nvSpPr>
        <p:spPr>
          <a:xfrm>
            <a:off x="7821821" y="4420888"/>
            <a:ext cx="464001" cy="187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5" name="图形 34" descr="徽章关注 纯色填充">
            <a:extLst>
              <a:ext uri="{FF2B5EF4-FFF2-40B4-BE49-F238E27FC236}">
                <a16:creationId xmlns:a16="http://schemas.microsoft.com/office/drawing/2014/main" id="{9EECB9AC-C41C-E537-2E40-855C8A8EB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9541" y="4194200"/>
            <a:ext cx="640644" cy="640644"/>
          </a:xfrm>
          <a:prstGeom prst="rect">
            <a:avLst/>
          </a:prstGeom>
        </p:spPr>
      </p:pic>
      <p:sp>
        <p:nvSpPr>
          <p:cNvPr id="36" name="右箭头 35">
            <a:extLst>
              <a:ext uri="{FF2B5EF4-FFF2-40B4-BE49-F238E27FC236}">
                <a16:creationId xmlns:a16="http://schemas.microsoft.com/office/drawing/2014/main" id="{8E0B026C-333E-21F4-9A87-E1A6B0DAD5F3}"/>
              </a:ext>
            </a:extLst>
          </p:cNvPr>
          <p:cNvSpPr/>
          <p:nvPr/>
        </p:nvSpPr>
        <p:spPr>
          <a:xfrm>
            <a:off x="8857175" y="4418281"/>
            <a:ext cx="403617" cy="187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直角上箭头 36">
            <a:extLst>
              <a:ext uri="{FF2B5EF4-FFF2-40B4-BE49-F238E27FC236}">
                <a16:creationId xmlns:a16="http://schemas.microsoft.com/office/drawing/2014/main" id="{6661B804-66F9-9874-E793-F0761FB10271}"/>
              </a:ext>
            </a:extLst>
          </p:cNvPr>
          <p:cNvSpPr/>
          <p:nvPr/>
        </p:nvSpPr>
        <p:spPr>
          <a:xfrm rot="16200000">
            <a:off x="7215326" y="2637764"/>
            <a:ext cx="929897" cy="1820789"/>
          </a:xfrm>
          <a:prstGeom prst="bentUpArrow">
            <a:avLst>
              <a:gd name="adj1" fmla="val 9054"/>
              <a:gd name="adj2" fmla="val 4280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下箭头 37">
            <a:extLst>
              <a:ext uri="{FF2B5EF4-FFF2-40B4-BE49-F238E27FC236}">
                <a16:creationId xmlns:a16="http://schemas.microsoft.com/office/drawing/2014/main" id="{3A4D4A64-91E2-8DF9-0F39-964F4918D5A5}"/>
              </a:ext>
            </a:extLst>
          </p:cNvPr>
          <p:cNvSpPr/>
          <p:nvPr/>
        </p:nvSpPr>
        <p:spPr>
          <a:xfrm flipH="1">
            <a:off x="6704996" y="3083210"/>
            <a:ext cx="143482" cy="64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id="{ABC6D423-F581-5563-6A8B-B7AB61AE7EEB}"/>
              </a:ext>
            </a:extLst>
          </p:cNvPr>
          <p:cNvSpPr/>
          <p:nvPr/>
        </p:nvSpPr>
        <p:spPr>
          <a:xfrm>
            <a:off x="10605211" y="4418281"/>
            <a:ext cx="403617" cy="187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0A5A647D-4E67-87F5-2D47-BB631848A9CA}"/>
              </a:ext>
            </a:extLst>
          </p:cNvPr>
          <p:cNvSpPr/>
          <p:nvPr/>
        </p:nvSpPr>
        <p:spPr>
          <a:xfrm>
            <a:off x="11089459" y="4242727"/>
            <a:ext cx="761613" cy="527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400" dirty="0">
                <a:latin typeface="Times" pitchFamily="2" charset="0"/>
              </a:rPr>
              <a:t>Loss</a:t>
            </a:r>
            <a:endParaRPr kumimoji="1" lang="zh-CN" altLang="en-US" sz="1400" dirty="0">
              <a:latin typeface="Times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CC8A3D-CF53-0F85-2D78-BF2D942C0000}"/>
              </a:ext>
            </a:extLst>
          </p:cNvPr>
          <p:cNvSpPr txBox="1"/>
          <p:nvPr/>
        </p:nvSpPr>
        <p:spPr>
          <a:xfrm>
            <a:off x="4461108" y="5670883"/>
            <a:ext cx="319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17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数据增强与快照集成模块流程图</a:t>
            </a:r>
            <a:endParaRPr kumimoji="1" lang="zh-CN" altLang="en-US" sz="1400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6DE3CA44-3197-EAC9-BBA7-4791AD00F4D8}"/>
              </a:ext>
            </a:extLst>
          </p:cNvPr>
          <p:cNvSpPr/>
          <p:nvPr/>
        </p:nvSpPr>
        <p:spPr>
          <a:xfrm>
            <a:off x="1569217" y="2601412"/>
            <a:ext cx="1456360" cy="6354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种图形融合数据增强</a:t>
            </a:r>
          </a:p>
        </p:txBody>
      </p:sp>
      <p:sp>
        <p:nvSpPr>
          <p:cNvPr id="42" name="右箭头 41">
            <a:extLst>
              <a:ext uri="{FF2B5EF4-FFF2-40B4-BE49-F238E27FC236}">
                <a16:creationId xmlns:a16="http://schemas.microsoft.com/office/drawing/2014/main" id="{6287AC88-C819-64B4-F638-56FD8CEE22E4}"/>
              </a:ext>
            </a:extLst>
          </p:cNvPr>
          <p:cNvSpPr/>
          <p:nvPr/>
        </p:nvSpPr>
        <p:spPr>
          <a:xfrm rot="8691911">
            <a:off x="1516331" y="3471169"/>
            <a:ext cx="610342" cy="137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直角上箭头 4">
            <a:extLst>
              <a:ext uri="{FF2B5EF4-FFF2-40B4-BE49-F238E27FC236}">
                <a16:creationId xmlns:a16="http://schemas.microsoft.com/office/drawing/2014/main" id="{7995AA96-9CB6-5A15-9145-5EEF7B2EECC7}"/>
              </a:ext>
            </a:extLst>
          </p:cNvPr>
          <p:cNvSpPr/>
          <p:nvPr/>
        </p:nvSpPr>
        <p:spPr>
          <a:xfrm rot="5400000">
            <a:off x="-503147" y="4000097"/>
            <a:ext cx="1805820" cy="419673"/>
          </a:xfrm>
          <a:prstGeom prst="bentUpArrow">
            <a:avLst>
              <a:gd name="adj1" fmla="val 15490"/>
              <a:gd name="adj2" fmla="val 1866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1911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E94B637-AA66-DAA3-871D-BC52AAC5BFDD}"/>
              </a:ext>
            </a:extLst>
          </p:cNvPr>
          <p:cNvSpPr/>
          <p:nvPr/>
        </p:nvSpPr>
        <p:spPr>
          <a:xfrm>
            <a:off x="-92322" y="2866866"/>
            <a:ext cx="4478790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0250">
              <a:lnSpc>
                <a:spcPct val="200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主流数据增强与快照集成引入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2CC18C-EFEC-2242-D5A4-D5F0BDA419C9}"/>
              </a:ext>
            </a:extLst>
          </p:cNvPr>
          <p:cNvSpPr txBox="1"/>
          <p:nvPr/>
        </p:nvSpPr>
        <p:spPr>
          <a:xfrm>
            <a:off x="4386468" y="2715670"/>
            <a:ext cx="2644378" cy="1230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315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训练部分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63315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" altLang="zh-CN" sz="2000" b="1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测试部分</a:t>
            </a:r>
            <a:endParaRPr lang="en-US" altLang="zh-CN" sz="2000" b="1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41BB7E6-BE63-7CDA-1D9A-3ACC03BECED9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BE1EE-366A-B0DC-B720-DE5744FC29E4}"/>
              </a:ext>
            </a:extLst>
          </p:cNvPr>
          <p:cNvSpPr txBox="1"/>
          <p:nvPr/>
        </p:nvSpPr>
        <p:spPr>
          <a:xfrm>
            <a:off x="812349" y="981514"/>
            <a:ext cx="3723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中采用的数据增强的方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法：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MixUp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CutMix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RandomErasing</a:t>
            </a: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TrivialAugment</a:t>
            </a: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猫和狗的照片&#10;&#10;描述已自动生成">
            <a:extLst>
              <a:ext uri="{FF2B5EF4-FFF2-40B4-BE49-F238E27FC236}">
                <a16:creationId xmlns:a16="http://schemas.microsoft.com/office/drawing/2014/main" id="{42827F99-07D7-3D26-D8E6-E3C287C35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950" y="2532498"/>
            <a:ext cx="5923636" cy="33439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699885-ACA3-F9F0-BB79-3DD474DB2FAE}"/>
              </a:ext>
            </a:extLst>
          </p:cNvPr>
          <p:cNvSpPr txBox="1"/>
          <p:nvPr/>
        </p:nvSpPr>
        <p:spPr>
          <a:xfrm>
            <a:off x="4945685" y="5950142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MixUp</a:t>
            </a:r>
            <a:r>
              <a:rPr lang="en-US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[9]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简单可视化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05A654-27C3-59FD-F707-B1EE9FDF1FC3}"/>
              </a:ext>
            </a:extLst>
          </p:cNvPr>
          <p:cNvSpPr txBox="1"/>
          <p:nvPr/>
        </p:nvSpPr>
        <p:spPr>
          <a:xfrm>
            <a:off x="95002" y="6476999"/>
            <a:ext cx="11759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Zhang H,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Cisse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Dauphin Y N, et al.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mixup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Beyond empirical risk minimization[J]. (2017,10,25) [2017,10,25]. https://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arxiv.org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/abs/1710.09412.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03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9">
            <a:extLst>
              <a:ext uri="{FF2B5EF4-FFF2-40B4-BE49-F238E27FC236}">
                <a16:creationId xmlns:a16="http://schemas.microsoft.com/office/drawing/2014/main" id="{3CB6F485-1293-4F37-8741-EBA784E0B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949" y="3198167"/>
            <a:ext cx="21061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课题研究背景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15" name="文本框 89">
            <a:extLst>
              <a:ext uri="{FF2B5EF4-FFF2-40B4-BE49-F238E27FC236}">
                <a16:creationId xmlns:a16="http://schemas.microsoft.com/office/drawing/2014/main" id="{D17B6B9A-36BB-4177-AA7C-B6D1E299B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239" y="1976217"/>
            <a:ext cx="29045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latin typeface="Arial" panose="020B0604020202020204" pitchFamily="34" charset="0"/>
                <a:ea typeface="悟空大字库" panose="020B0503020204020204" pitchFamily="34" charset="2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ea typeface="悟空大字库" panose="020B0503020204020204" pitchFamily="34" charset="2"/>
                <a:cs typeface="Arial" panose="020B0604020202020204" pitchFamily="34" charset="0"/>
              </a:rPr>
              <a:t>Part One</a:t>
            </a:r>
            <a:endParaRPr lang="zh-CN" altLang="en-US" sz="4800" b="1" dirty="0">
              <a:latin typeface="Arial" panose="020B0604020202020204" pitchFamily="34" charset="0"/>
              <a:ea typeface="悟空大字库" panose="020B0503020204020204" pitchFamily="34" charset="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BA4343-963C-455B-82ED-8E62E8163B92}"/>
              </a:ext>
            </a:extLst>
          </p:cNvPr>
          <p:cNvSpPr txBox="1"/>
          <p:nvPr/>
        </p:nvSpPr>
        <p:spPr>
          <a:xfrm>
            <a:off x="813459" y="280988"/>
            <a:ext cx="758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34234CDA-2D81-49F6-903D-0FCC78A8FC4E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9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BE1EE-366A-B0DC-B720-DE5744FC29E4}"/>
              </a:ext>
            </a:extLst>
          </p:cNvPr>
          <p:cNvSpPr txBox="1"/>
          <p:nvPr/>
        </p:nvSpPr>
        <p:spPr>
          <a:xfrm>
            <a:off x="812349" y="981514"/>
            <a:ext cx="3723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中采用的数据增强的方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法：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MixUp</a:t>
            </a: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CutMix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RandomErasing</a:t>
            </a: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TrivialAugment</a:t>
            </a: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猫和狗的照片&#10;&#10;描述已自动生成">
            <a:extLst>
              <a:ext uri="{FF2B5EF4-FFF2-40B4-BE49-F238E27FC236}">
                <a16:creationId xmlns:a16="http://schemas.microsoft.com/office/drawing/2014/main" id="{28E17FFC-0296-A7CC-48DA-A9671F628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209" y="2446779"/>
            <a:ext cx="4899581" cy="34297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02BBED-EB0D-745E-2658-6CE8605C11D4}"/>
              </a:ext>
            </a:extLst>
          </p:cNvPr>
          <p:cNvSpPr txBox="1"/>
          <p:nvPr/>
        </p:nvSpPr>
        <p:spPr>
          <a:xfrm>
            <a:off x="5136895" y="5876486"/>
            <a:ext cx="3408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CutMix</a:t>
            </a:r>
            <a:r>
              <a:rPr lang="en-US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[10]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简单可视化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B1D149-1EB4-DC3C-3817-970C9503BE44}"/>
              </a:ext>
            </a:extLst>
          </p:cNvPr>
          <p:cNvSpPr txBox="1"/>
          <p:nvPr/>
        </p:nvSpPr>
        <p:spPr>
          <a:xfrm>
            <a:off x="0" y="6380865"/>
            <a:ext cx="12096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Yun S, Han D, Oh S J, et al.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Cutmix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Regularization strategy to train strong classifiers with localizable features[C].Proceedings of the IEEE/CVF international conference on computer vision, Seoul, Korea,2019: 6023-6032.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1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BE1EE-366A-B0DC-B720-DE5744FC29E4}"/>
              </a:ext>
            </a:extLst>
          </p:cNvPr>
          <p:cNvSpPr txBox="1"/>
          <p:nvPr/>
        </p:nvSpPr>
        <p:spPr>
          <a:xfrm>
            <a:off x="812349" y="981514"/>
            <a:ext cx="38135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中采用的数据增强的方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法：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MixUp</a:t>
            </a: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CutMix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RandomErasing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TrivialAugment</a:t>
            </a: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一群不同颜色的猫和狗的照片上写着字&#10;&#10;中度可信度描述已自动生成">
            <a:extLst>
              <a:ext uri="{FF2B5EF4-FFF2-40B4-BE49-F238E27FC236}">
                <a16:creationId xmlns:a16="http://schemas.microsoft.com/office/drawing/2014/main" id="{346DC2D8-D531-D9DF-7309-2C79EA1A2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49" y="2427092"/>
            <a:ext cx="5501751" cy="34493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36633D-6E45-524F-3C38-3A77F443CA16}"/>
              </a:ext>
            </a:extLst>
          </p:cNvPr>
          <p:cNvSpPr txBox="1"/>
          <p:nvPr/>
        </p:nvSpPr>
        <p:spPr>
          <a:xfrm>
            <a:off x="4439653" y="5876486"/>
            <a:ext cx="4005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RandomErasing</a:t>
            </a:r>
            <a:r>
              <a:rPr lang="en-US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[11]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简单可视化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42C496-BEAE-858E-2679-5D2ED31CCA58}"/>
              </a:ext>
            </a:extLst>
          </p:cNvPr>
          <p:cNvSpPr txBox="1"/>
          <p:nvPr/>
        </p:nvSpPr>
        <p:spPr>
          <a:xfrm>
            <a:off x="0" y="6334780"/>
            <a:ext cx="12096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Zhong Z, Zheng L, Kang G, et al. Random erasing data augmentation[C]. Proceedings of the AAAI conference on artificial intelligence, Hilton New York Midtown, New York, New York, 2020, 34(07): 13001-13008.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505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BE1EE-366A-B0DC-B720-DE5744FC29E4}"/>
              </a:ext>
            </a:extLst>
          </p:cNvPr>
          <p:cNvSpPr txBox="1"/>
          <p:nvPr/>
        </p:nvSpPr>
        <p:spPr>
          <a:xfrm>
            <a:off x="812349" y="981514"/>
            <a:ext cx="37927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中采用的数据增强的方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法：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MixUp</a:t>
            </a: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CutMix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Random Erasing</a:t>
            </a: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TrivialAugment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C23F62-CB56-5CD0-C803-EFF1AC15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488" y="2458842"/>
            <a:ext cx="5787024" cy="31255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14C2D0-E0DA-7AFD-F930-AFB03D19368F}"/>
              </a:ext>
            </a:extLst>
          </p:cNvPr>
          <p:cNvSpPr/>
          <p:nvPr/>
        </p:nvSpPr>
        <p:spPr>
          <a:xfrm>
            <a:off x="5048277" y="5584390"/>
            <a:ext cx="2409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TA</a:t>
            </a:r>
            <a:r>
              <a:rPr lang="en-US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[12]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算法原理可视化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2D5954-38C5-65D7-D287-6859BF5AD7C4}"/>
              </a:ext>
            </a:extLst>
          </p:cNvPr>
          <p:cNvSpPr txBox="1"/>
          <p:nvPr/>
        </p:nvSpPr>
        <p:spPr>
          <a:xfrm>
            <a:off x="95002" y="6442420"/>
            <a:ext cx="12096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Müller S 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Hutter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Trivialaugment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Tuning-free yet state-of-the-art data augmentation[C]. (2021,03,18) [2021,08,17]. https://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arxiv.org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/abs/2103.10158.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41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BE1EE-366A-B0DC-B720-DE5744FC29E4}"/>
              </a:ext>
            </a:extLst>
          </p:cNvPr>
          <p:cNvSpPr txBox="1"/>
          <p:nvPr/>
        </p:nvSpPr>
        <p:spPr>
          <a:xfrm>
            <a:off x="812349" y="9603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训练结果展示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463CFC-87CC-D003-F6DB-35FE9DE76D8C}"/>
              </a:ext>
            </a:extLst>
          </p:cNvPr>
          <p:cNvSpPr/>
          <p:nvPr/>
        </p:nvSpPr>
        <p:spPr>
          <a:xfrm>
            <a:off x="4231547" y="3676653"/>
            <a:ext cx="3386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上四种数据增强的探究实验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28AD373-036A-4A85-CBAB-D1EA2399A49E}"/>
              </a:ext>
            </a:extLst>
          </p:cNvPr>
          <p:cNvSpPr/>
          <p:nvPr/>
        </p:nvSpPr>
        <p:spPr>
          <a:xfrm>
            <a:off x="4518803" y="1475505"/>
            <a:ext cx="3760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在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上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CutMix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概率值参数探究实验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B4573EE-8B34-5406-30C7-BB40D035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33" y="4750501"/>
            <a:ext cx="233749" cy="2517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0CC0679-FF37-9F9F-537C-76030EB2BB11}"/>
              </a:ext>
            </a:extLst>
          </p:cNvPr>
          <p:cNvSpPr txBox="1"/>
          <p:nvPr/>
        </p:nvSpPr>
        <p:spPr>
          <a:xfrm>
            <a:off x="95002" y="6340539"/>
            <a:ext cx="5607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表示在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进行数据增强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表示在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和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同时进行数据增强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DD7AEBB1-5F55-CD80-B2F2-1C6258665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44" y="1811837"/>
            <a:ext cx="5607911" cy="16823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172F7C-CAD3-0623-6758-48B644722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772" y="3970915"/>
            <a:ext cx="7960453" cy="236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51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BE1EE-366A-B0DC-B720-DE5744FC29E4}"/>
              </a:ext>
            </a:extLst>
          </p:cNvPr>
          <p:cNvSpPr txBox="1"/>
          <p:nvPr/>
        </p:nvSpPr>
        <p:spPr>
          <a:xfrm>
            <a:off x="812349" y="96031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训练结果曲线展示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 descr="图表, 折线图&#10;&#10;描述已自动生成">
            <a:extLst>
              <a:ext uri="{FF2B5EF4-FFF2-40B4-BE49-F238E27FC236}">
                <a16:creationId xmlns:a16="http://schemas.microsoft.com/office/drawing/2014/main" id="{F8ACA3F2-25F4-AD3D-8C46-B453180EC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2" y="1306301"/>
            <a:ext cx="3779449" cy="239058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33B1B2F-00CD-66D7-8E60-7C07ED90E1E9}"/>
              </a:ext>
            </a:extLst>
          </p:cNvPr>
          <p:cNvSpPr txBox="1"/>
          <p:nvPr/>
        </p:nvSpPr>
        <p:spPr>
          <a:xfrm>
            <a:off x="587912" y="3700728"/>
            <a:ext cx="286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CUB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收敛曲线图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(5w1s)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4" name="图片 33" descr="图表, 折线图&#10;&#10;描述已自动生成">
            <a:extLst>
              <a:ext uri="{FF2B5EF4-FFF2-40B4-BE49-F238E27FC236}">
                <a16:creationId xmlns:a16="http://schemas.microsoft.com/office/drawing/2014/main" id="{73D692C7-0D92-4CF1-9C44-A795F5FB6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83" y="4073632"/>
            <a:ext cx="3708468" cy="235252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3CBD7A76-D4B8-5F7C-347E-56B0C29DEDDC}"/>
              </a:ext>
            </a:extLst>
          </p:cNvPr>
          <p:cNvSpPr txBox="1"/>
          <p:nvPr/>
        </p:nvSpPr>
        <p:spPr>
          <a:xfrm>
            <a:off x="626853" y="6395405"/>
            <a:ext cx="3086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CUB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收敛曲线图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(5w5s)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6" name="图片 35" descr="图表, 折线图&#10;&#10;描述已自动生成">
            <a:extLst>
              <a:ext uri="{FF2B5EF4-FFF2-40B4-BE49-F238E27FC236}">
                <a16:creationId xmlns:a16="http://schemas.microsoft.com/office/drawing/2014/main" id="{87591D8B-34F5-C092-52D7-7E1ADEDEE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699" y="1306301"/>
            <a:ext cx="3765899" cy="2495946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63740A6-BEAE-E0E4-4E12-9BDD7D325A85}"/>
              </a:ext>
            </a:extLst>
          </p:cNvPr>
          <p:cNvSpPr txBox="1"/>
          <p:nvPr/>
        </p:nvSpPr>
        <p:spPr>
          <a:xfrm>
            <a:off x="4631744" y="3700729"/>
            <a:ext cx="3296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CIFAR-FS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收敛曲线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(5w1s)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8" name="图片 37" descr="图表, 折线图&#10;&#10;描述已自动生成">
            <a:extLst>
              <a:ext uri="{FF2B5EF4-FFF2-40B4-BE49-F238E27FC236}">
                <a16:creationId xmlns:a16="http://schemas.microsoft.com/office/drawing/2014/main" id="{57A91225-917B-8AC1-EF27-042F7B26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699" y="4111975"/>
            <a:ext cx="3765899" cy="243732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C912CFD-C8A1-6F7A-D710-CFF9F89C784C}"/>
              </a:ext>
            </a:extLst>
          </p:cNvPr>
          <p:cNvSpPr txBox="1"/>
          <p:nvPr/>
        </p:nvSpPr>
        <p:spPr>
          <a:xfrm>
            <a:off x="4527194" y="6395406"/>
            <a:ext cx="3232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CIFAR-FS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收敛曲线图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(5w5s)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0" name="图片 39" descr="图表, 折线图&#10;&#10;描述已自动生成">
            <a:extLst>
              <a:ext uri="{FF2B5EF4-FFF2-40B4-BE49-F238E27FC236}">
                <a16:creationId xmlns:a16="http://schemas.microsoft.com/office/drawing/2014/main" id="{E90CB5B9-3095-C2BC-9847-2C6485534F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6847" y="1329642"/>
            <a:ext cx="3744745" cy="2386973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95F10954-74EE-25E7-E96D-9C53C18F0D0A}"/>
              </a:ext>
            </a:extLst>
          </p:cNvPr>
          <p:cNvSpPr txBox="1"/>
          <p:nvPr/>
        </p:nvSpPr>
        <p:spPr>
          <a:xfrm>
            <a:off x="8727227" y="3700728"/>
            <a:ext cx="326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垃圾分类数据集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收敛曲线图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(5w1s)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3" name="图片 42" descr="图表, 折线图&#10;&#10;描述已自动生成">
            <a:extLst>
              <a:ext uri="{FF2B5EF4-FFF2-40B4-BE49-F238E27FC236}">
                <a16:creationId xmlns:a16="http://schemas.microsoft.com/office/drawing/2014/main" id="{8A1388DE-CD6B-31B3-6828-34B195DB6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0756" y="4012123"/>
            <a:ext cx="3765900" cy="2414038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49F4D11A-F461-D00D-887C-058325545D08}"/>
              </a:ext>
            </a:extLst>
          </p:cNvPr>
          <p:cNvSpPr txBox="1"/>
          <p:nvPr/>
        </p:nvSpPr>
        <p:spPr>
          <a:xfrm>
            <a:off x="8478991" y="6395716"/>
            <a:ext cx="326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垃圾分类数据集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收敛曲线图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(5w5s)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443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E94B637-AA66-DAA3-871D-BC52AAC5BFDD}"/>
              </a:ext>
            </a:extLst>
          </p:cNvPr>
          <p:cNvSpPr/>
          <p:nvPr/>
        </p:nvSpPr>
        <p:spPr>
          <a:xfrm>
            <a:off x="-92322" y="2866866"/>
            <a:ext cx="4478790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0250">
              <a:lnSpc>
                <a:spcPct val="200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主流数据增强与快照集成引入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2CC18C-EFEC-2242-D5A4-D5F0BDA419C9}"/>
              </a:ext>
            </a:extLst>
          </p:cNvPr>
          <p:cNvSpPr txBox="1"/>
          <p:nvPr/>
        </p:nvSpPr>
        <p:spPr>
          <a:xfrm>
            <a:off x="4386468" y="2715670"/>
            <a:ext cx="2644378" cy="1230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315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" altLang="zh-CN" sz="2000" b="1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训练部分</a:t>
            </a:r>
            <a:endParaRPr lang="en-US" altLang="zh-CN" sz="2000" b="1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63315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测试部分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41BB7E6-BE63-7CDA-1D9A-3ACC03BECED9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321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BE1EE-366A-B0DC-B720-DE5744FC29E4}"/>
              </a:ext>
            </a:extLst>
          </p:cNvPr>
          <p:cNvSpPr txBox="1"/>
          <p:nvPr/>
        </p:nvSpPr>
        <p:spPr>
          <a:xfrm>
            <a:off x="812349" y="981514"/>
            <a:ext cx="4778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中采用的数据增强的方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法：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Horizon Flip</a:t>
            </a:r>
          </a:p>
          <a:p>
            <a:pPr marL="57600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CenterCrop</a:t>
            </a:r>
            <a:r>
              <a:rPr lang="e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RandomCrop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几个不同颜色的猫&#10;&#10;描述已自动生成">
            <a:extLst>
              <a:ext uri="{FF2B5EF4-FFF2-40B4-BE49-F238E27FC236}">
                <a16:creationId xmlns:a16="http://schemas.microsoft.com/office/drawing/2014/main" id="{FCDD8BF6-7798-1FCF-ECAA-BCC76E80A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78" y="2361388"/>
            <a:ext cx="7695044" cy="25917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09EEB6C-F863-17DB-7BE3-324EA1464176}"/>
              </a:ext>
            </a:extLst>
          </p:cNvPr>
          <p:cNvSpPr/>
          <p:nvPr/>
        </p:nvSpPr>
        <p:spPr>
          <a:xfrm>
            <a:off x="4964921" y="5225035"/>
            <a:ext cx="2622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22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数据增强中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Horizon Flip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016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BE1EE-366A-B0DC-B720-DE5744FC29E4}"/>
              </a:ext>
            </a:extLst>
          </p:cNvPr>
          <p:cNvSpPr txBox="1"/>
          <p:nvPr/>
        </p:nvSpPr>
        <p:spPr>
          <a:xfrm>
            <a:off x="812349" y="981514"/>
            <a:ext cx="4914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中采用的数据增强的方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法：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Horizon Flip</a:t>
            </a:r>
          </a:p>
          <a:p>
            <a:pPr marL="576000" indent="-285750">
              <a:buFont typeface="Wingdings" pitchFamily="2" charset="2"/>
              <a:buChar char="Ø"/>
            </a:pP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数据增强之</a:t>
            </a:r>
            <a:r>
              <a:rPr lang="en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CenterCrop</a:t>
            </a: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RandomCrop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灰色的猫&#10;&#10;描述已自动生成">
            <a:extLst>
              <a:ext uri="{FF2B5EF4-FFF2-40B4-BE49-F238E27FC236}">
                <a16:creationId xmlns:a16="http://schemas.microsoft.com/office/drawing/2014/main" id="{7E977A72-8126-DB6B-5ABE-A77A77F79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1" y="2496634"/>
            <a:ext cx="5556193" cy="1882806"/>
          </a:xfrm>
          <a:prstGeom prst="rect">
            <a:avLst/>
          </a:prstGeom>
        </p:spPr>
      </p:pic>
      <p:pic>
        <p:nvPicPr>
          <p:cNvPr id="7" name="图片 6" descr="几个不同颜色的猫&#10;&#10;描述已自动生成">
            <a:extLst>
              <a:ext uri="{FF2B5EF4-FFF2-40B4-BE49-F238E27FC236}">
                <a16:creationId xmlns:a16="http://schemas.microsoft.com/office/drawing/2014/main" id="{11D2DED8-7C9D-BC7D-7C65-2292C8AC6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98" y="1631020"/>
            <a:ext cx="5007485" cy="332213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3CBDDE4-7370-E0C9-8D77-3029C8529960}"/>
              </a:ext>
            </a:extLst>
          </p:cNvPr>
          <p:cNvSpPr/>
          <p:nvPr/>
        </p:nvSpPr>
        <p:spPr>
          <a:xfrm>
            <a:off x="2222766" y="4971230"/>
            <a:ext cx="2618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数据增强中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CenterCrop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816DAA-8F22-895E-1B65-8CC3229B94E3}"/>
              </a:ext>
            </a:extLst>
          </p:cNvPr>
          <p:cNvSpPr/>
          <p:nvPr/>
        </p:nvSpPr>
        <p:spPr>
          <a:xfrm>
            <a:off x="7613430" y="4971230"/>
            <a:ext cx="2772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数据增强中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RandomCrop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0942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BE1EE-366A-B0DC-B720-DE5744FC29E4}"/>
              </a:ext>
            </a:extLst>
          </p:cNvPr>
          <p:cNvSpPr txBox="1"/>
          <p:nvPr/>
        </p:nvSpPr>
        <p:spPr>
          <a:xfrm>
            <a:off x="812349" y="981514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中采用的</a:t>
            </a:r>
            <a:r>
              <a:rPr lang="zh-CN" altLang="en-US" dirty="0">
                <a:latin typeface="Times" pitchFamily="2" charset="0"/>
                <a:ea typeface="Microsoft YaHei" panose="020B0503020204020204" pitchFamily="34" charset="-122"/>
              </a:rPr>
              <a:t>快照集成：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可选流程 5">
            <a:extLst>
              <a:ext uri="{FF2B5EF4-FFF2-40B4-BE49-F238E27FC236}">
                <a16:creationId xmlns:a16="http://schemas.microsoft.com/office/drawing/2014/main" id="{8776258A-C0F5-B2FE-A9B3-B712315FA352}"/>
              </a:ext>
            </a:extLst>
          </p:cNvPr>
          <p:cNvSpPr/>
          <p:nvPr/>
        </p:nvSpPr>
        <p:spPr>
          <a:xfrm>
            <a:off x="4651312" y="3447117"/>
            <a:ext cx="1590261" cy="940794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" pitchFamily="2" charset="0"/>
              </a:rPr>
              <a:t>ReNet</a:t>
            </a:r>
            <a:endParaRPr kumimoji="1" lang="zh-CN" altLang="en-US" dirty="0">
              <a:solidFill>
                <a:sysClr val="windowText" lastClr="000000"/>
              </a:solidFill>
              <a:latin typeface="Times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694BBC-A9DA-110B-3966-3CBC8803CC18}"/>
              </a:ext>
            </a:extLst>
          </p:cNvPr>
          <p:cNvSpPr/>
          <p:nvPr/>
        </p:nvSpPr>
        <p:spPr>
          <a:xfrm>
            <a:off x="1484877" y="3433327"/>
            <a:ext cx="1354047" cy="9683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  <a:latin typeface="Times" pitchFamily="2" charset="0"/>
              </a:rPr>
              <a:t>CutMix</a:t>
            </a:r>
          </a:p>
          <a:p>
            <a:pPr algn="ctr"/>
            <a:r>
              <a:rPr lang="en-US" altLang="zh-CN" sz="1400" dirty="0">
                <a:solidFill>
                  <a:sysClr val="windowText" lastClr="000000"/>
                </a:solidFill>
                <a:latin typeface="Times" pitchFamily="2" charset="0"/>
              </a:rPr>
              <a:t>MixUp</a:t>
            </a:r>
          </a:p>
          <a:p>
            <a:pPr algn="ctr"/>
            <a:r>
              <a:rPr lang="en-US" altLang="zh-CN" sz="1400" dirty="0">
                <a:solidFill>
                  <a:sysClr val="windowText" lastClr="000000"/>
                </a:solidFill>
                <a:latin typeface="Times" pitchFamily="2" charset="0"/>
                <a:ea typeface="宋体" panose="02010600030101010101" pitchFamily="2" charset="-122"/>
                <a:cs typeface="宋体" panose="02010600030101010101" pitchFamily="2" charset="-122"/>
              </a:rPr>
              <a:t>RandomErasingTrivialAugment</a:t>
            </a:r>
            <a:r>
              <a:rPr lang="zh-CN" altLang="zh-CN" sz="1400" dirty="0">
                <a:solidFill>
                  <a:sysClr val="windowText" lastClr="000000"/>
                </a:solidFill>
                <a:latin typeface="Times" pitchFamily="2" charset="0"/>
              </a:rPr>
              <a:t> </a:t>
            </a:r>
            <a:endParaRPr lang="zh-CN" altLang="en-US" sz="1400" dirty="0">
              <a:solidFill>
                <a:sysClr val="windowText" lastClr="000000"/>
              </a:solidFill>
              <a:latin typeface="Times" pitchFamily="2" charset="0"/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64C44B01-7340-C92A-4C69-91320F594609}"/>
              </a:ext>
            </a:extLst>
          </p:cNvPr>
          <p:cNvSpPr/>
          <p:nvPr/>
        </p:nvSpPr>
        <p:spPr>
          <a:xfrm rot="16200000" flipH="1">
            <a:off x="2955341" y="3772921"/>
            <a:ext cx="191912" cy="354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可选流程 8">
            <a:extLst>
              <a:ext uri="{FF2B5EF4-FFF2-40B4-BE49-F238E27FC236}">
                <a16:creationId xmlns:a16="http://schemas.microsoft.com/office/drawing/2014/main" id="{7DEB906F-B7B9-43B7-AA59-4B6302D2D9D0}"/>
              </a:ext>
            </a:extLst>
          </p:cNvPr>
          <p:cNvSpPr/>
          <p:nvPr/>
        </p:nvSpPr>
        <p:spPr>
          <a:xfrm>
            <a:off x="3228575" y="3749390"/>
            <a:ext cx="896758" cy="389527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" pitchFamily="2" charset="0"/>
              </a:rPr>
              <a:t>*.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" pitchFamily="2" charset="0"/>
              </a:rPr>
              <a:t>pth</a:t>
            </a:r>
            <a:endParaRPr kumimoji="1" lang="zh-CN" altLang="en-US" dirty="0">
              <a:solidFill>
                <a:sysClr val="windowText" lastClr="000000"/>
              </a:solidFill>
              <a:latin typeface="Times" pitchFamily="2" charset="0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6C207CE3-7487-A01D-6FD1-D5F7878E82E5}"/>
              </a:ext>
            </a:extLst>
          </p:cNvPr>
          <p:cNvSpPr/>
          <p:nvPr/>
        </p:nvSpPr>
        <p:spPr>
          <a:xfrm rot="16200000" flipH="1">
            <a:off x="4292367" y="3719282"/>
            <a:ext cx="191911" cy="455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7BFFC3-4C51-825C-98E9-9169C0DFB4A6}"/>
              </a:ext>
            </a:extLst>
          </p:cNvPr>
          <p:cNvSpPr txBox="1"/>
          <p:nvPr/>
        </p:nvSpPr>
        <p:spPr>
          <a:xfrm>
            <a:off x="6287655" y="363199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" pitchFamily="2" charset="0"/>
              </a:rPr>
              <a:t>Logits</a:t>
            </a:r>
            <a:endParaRPr kumimoji="1" lang="zh-CN" altLang="en-US" sz="1400" dirty="0">
              <a:latin typeface="Times" pitchFamily="2" charset="0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7F77F5A8-BFD5-3F30-6D07-C51C43669A61}"/>
              </a:ext>
            </a:extLst>
          </p:cNvPr>
          <p:cNvSpPr/>
          <p:nvPr/>
        </p:nvSpPr>
        <p:spPr>
          <a:xfrm rot="16200000" flipH="1">
            <a:off x="6558129" y="3572103"/>
            <a:ext cx="184730" cy="7476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形 12" descr="徽章关注 纯色填充">
            <a:extLst>
              <a:ext uri="{FF2B5EF4-FFF2-40B4-BE49-F238E27FC236}">
                <a16:creationId xmlns:a16="http://schemas.microsoft.com/office/drawing/2014/main" id="{5E9D1493-7BE3-AE79-7933-C775BAD38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6862" y="3619450"/>
            <a:ext cx="640644" cy="640644"/>
          </a:xfrm>
          <a:prstGeom prst="rect">
            <a:avLst/>
          </a:prstGeom>
        </p:spPr>
      </p:pic>
      <p:sp>
        <p:nvSpPr>
          <p:cNvPr id="17" name="下箭头 16">
            <a:extLst>
              <a:ext uri="{FF2B5EF4-FFF2-40B4-BE49-F238E27FC236}">
                <a16:creationId xmlns:a16="http://schemas.microsoft.com/office/drawing/2014/main" id="{69E52712-27A6-5AFF-495B-849D0C3A91BB}"/>
              </a:ext>
            </a:extLst>
          </p:cNvPr>
          <p:cNvSpPr/>
          <p:nvPr/>
        </p:nvSpPr>
        <p:spPr>
          <a:xfrm rot="16200000" flipH="1">
            <a:off x="7730111" y="3714444"/>
            <a:ext cx="191911" cy="455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15E28121-A8B9-F35A-EC29-604ABB60DF51}"/>
              </a:ext>
            </a:extLst>
          </p:cNvPr>
          <p:cNvSpPr/>
          <p:nvPr/>
        </p:nvSpPr>
        <p:spPr>
          <a:xfrm>
            <a:off x="8057957" y="3675739"/>
            <a:ext cx="923993" cy="5280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dirty="0">
                <a:solidFill>
                  <a:sysClr val="windowText" lastClr="000000"/>
                </a:solidFill>
                <a:latin typeface="Times" pitchFamily="2" charset="0"/>
              </a:rPr>
              <a:t>Average</a:t>
            </a:r>
            <a:endParaRPr kumimoji="1" lang="zh-CN" altLang="en-US" sz="1400" dirty="0">
              <a:solidFill>
                <a:sysClr val="windowText" lastClr="000000"/>
              </a:solidFill>
              <a:latin typeface="Times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4B32F5-6E78-FB66-0E23-FD977A78CBAC}"/>
              </a:ext>
            </a:extLst>
          </p:cNvPr>
          <p:cNvSpPr txBox="1"/>
          <p:nvPr/>
        </p:nvSpPr>
        <p:spPr>
          <a:xfrm>
            <a:off x="8940231" y="3660956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" pitchFamily="2" charset="0"/>
              </a:rPr>
              <a:t>CE</a:t>
            </a:r>
            <a:endParaRPr kumimoji="1" lang="zh-CN" altLang="en-US" sz="1400" dirty="0">
              <a:latin typeface="Times" pitchFamily="2" charset="0"/>
            </a:endParaRPr>
          </a:p>
        </p:txBody>
      </p:sp>
      <p:sp>
        <p:nvSpPr>
          <p:cNvPr id="20" name="下箭头 19">
            <a:extLst>
              <a:ext uri="{FF2B5EF4-FFF2-40B4-BE49-F238E27FC236}">
                <a16:creationId xmlns:a16="http://schemas.microsoft.com/office/drawing/2014/main" id="{A802FE49-6F98-6DA8-5E42-04141AA06B1A}"/>
              </a:ext>
            </a:extLst>
          </p:cNvPr>
          <p:cNvSpPr/>
          <p:nvPr/>
        </p:nvSpPr>
        <p:spPr>
          <a:xfrm rot="16200000" flipH="1">
            <a:off x="9103452" y="3762493"/>
            <a:ext cx="191912" cy="354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742B606-28C9-53FA-B0C8-783D03FB7513}"/>
              </a:ext>
            </a:extLst>
          </p:cNvPr>
          <p:cNvSpPr/>
          <p:nvPr/>
        </p:nvSpPr>
        <p:spPr>
          <a:xfrm>
            <a:off x="9416866" y="3704758"/>
            <a:ext cx="761613" cy="527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400" dirty="0">
                <a:latin typeface="Times" pitchFamily="2" charset="0"/>
              </a:rPr>
              <a:t>Loss</a:t>
            </a:r>
            <a:endParaRPr kumimoji="1" lang="zh-CN" altLang="en-US" sz="1400" dirty="0">
              <a:latin typeface="Times" pitchFamily="2" charset="0"/>
            </a:endParaRPr>
          </a:p>
        </p:txBody>
      </p:sp>
      <p:sp>
        <p:nvSpPr>
          <p:cNvPr id="22" name="直角上箭头 21">
            <a:extLst>
              <a:ext uri="{FF2B5EF4-FFF2-40B4-BE49-F238E27FC236}">
                <a16:creationId xmlns:a16="http://schemas.microsoft.com/office/drawing/2014/main" id="{B8E23E2A-A4E2-C3F6-2BAB-C2F4E4645657}"/>
              </a:ext>
            </a:extLst>
          </p:cNvPr>
          <p:cNvSpPr/>
          <p:nvPr/>
        </p:nvSpPr>
        <p:spPr>
          <a:xfrm rot="16200000">
            <a:off x="4282158" y="501981"/>
            <a:ext cx="1080771" cy="5060866"/>
          </a:xfrm>
          <a:prstGeom prst="bentUpArrow">
            <a:avLst>
              <a:gd name="adj1" fmla="val 9054"/>
              <a:gd name="adj2" fmla="val 4280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下箭头 22">
            <a:extLst>
              <a:ext uri="{FF2B5EF4-FFF2-40B4-BE49-F238E27FC236}">
                <a16:creationId xmlns:a16="http://schemas.microsoft.com/office/drawing/2014/main" id="{4732BBD0-1E66-C53E-29AB-CC31D785E92B}"/>
              </a:ext>
            </a:extLst>
          </p:cNvPr>
          <p:cNvSpPr/>
          <p:nvPr/>
        </p:nvSpPr>
        <p:spPr>
          <a:xfrm flipH="1">
            <a:off x="2168795" y="2492028"/>
            <a:ext cx="149127" cy="747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BA3E75-77DF-7E1E-BF4B-DDB80936C79E}"/>
              </a:ext>
            </a:extLst>
          </p:cNvPr>
          <p:cNvSpPr/>
          <p:nvPr/>
        </p:nvSpPr>
        <p:spPr>
          <a:xfrm>
            <a:off x="3920830" y="4558554"/>
            <a:ext cx="3371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25</a:t>
            </a:r>
            <a:r>
              <a: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实验中采用的</a:t>
            </a:r>
            <a:r>
              <a:rPr lang="zh-CN" altLang="en-US" sz="1400" dirty="0">
                <a:latin typeface="Times" pitchFamily="2" charset="0"/>
                <a:ea typeface="Microsoft YaHei" panose="020B0503020204020204" pitchFamily="34" charset="-122"/>
              </a:rPr>
              <a:t>快照集成</a:t>
            </a:r>
            <a:r>
              <a:rPr lang="zh-CN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模型流程图 </a:t>
            </a:r>
            <a:endParaRPr lang="zh-CN" altLang="en-US" sz="1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18BFCF-5324-167B-53F2-2C163440AAC2}"/>
              </a:ext>
            </a:extLst>
          </p:cNvPr>
          <p:cNvSpPr txBox="1"/>
          <p:nvPr/>
        </p:nvSpPr>
        <p:spPr>
          <a:xfrm>
            <a:off x="2187145" y="5387455"/>
            <a:ext cx="619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创新点：</a:t>
            </a:r>
            <a:endParaRPr kumimoji="1" lang="en-US" altLang="zh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以往论文采用同一模型不同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Epoch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的权重进行快照集成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本论文中采用不同数据增强模型产生的权重进行快照集成</a:t>
            </a:r>
          </a:p>
        </p:txBody>
      </p:sp>
    </p:spTree>
    <p:extLst>
      <p:ext uri="{BB962C8B-B14F-4D97-AF65-F5344CB8AC3E}">
        <p14:creationId xmlns:p14="http://schemas.microsoft.com/office/powerpoint/2010/main" val="353868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BE1EE-366A-B0DC-B720-DE5744FC29E4}"/>
              </a:ext>
            </a:extLst>
          </p:cNvPr>
          <p:cNvSpPr txBox="1"/>
          <p:nvPr/>
        </p:nvSpPr>
        <p:spPr>
          <a:xfrm>
            <a:off x="812349" y="107384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测试结果展示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E856ED-7E97-0DFB-0BF7-E81675A22CE6}"/>
              </a:ext>
            </a:extLst>
          </p:cNvPr>
          <p:cNvSpPr/>
          <p:nvPr/>
        </p:nvSpPr>
        <p:spPr>
          <a:xfrm>
            <a:off x="4450599" y="1590863"/>
            <a:ext cx="2848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在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上水平翻转探究实验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E16E4E-A19A-F6FF-ECCD-8A1C4BAFEF7A}"/>
              </a:ext>
            </a:extLst>
          </p:cNvPr>
          <p:cNvSpPr/>
          <p:nvPr/>
        </p:nvSpPr>
        <p:spPr>
          <a:xfrm>
            <a:off x="4286290" y="3859257"/>
            <a:ext cx="3176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在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上测试数据增强探究实验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ED6CDF-2933-A925-3DE3-184840081E99}"/>
              </a:ext>
            </a:extLst>
          </p:cNvPr>
          <p:cNvSpPr txBox="1"/>
          <p:nvPr/>
        </p:nvSpPr>
        <p:spPr>
          <a:xfrm>
            <a:off x="-1" y="6300592"/>
            <a:ext cx="587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* 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表示去掉</a:t>
            </a:r>
            <a:r>
              <a:rPr lang="en-US" altLang="zh-CN" sz="1400" dirty="0" err="1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原有的</a:t>
            </a:r>
            <a:r>
              <a:rPr lang="en-US" altLang="zh-CN" sz="1400" dirty="0" err="1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CenterCrop</a:t>
            </a:r>
            <a:endParaRPr lang="en-US" altLang="zh-CN" sz="1400" dirty="0">
              <a:latin typeface="Times New Roman" panose="02020603050405020304" pitchFamily="18" charset="0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xxx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SHOT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  表示用</a:t>
            </a:r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xxx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算法增加</a:t>
            </a:r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Shot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的图片数量</a:t>
            </a:r>
            <a:r>
              <a:rPr lang="zh-CN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1" lang="zh-CN" altLang="en-US" sz="1400" dirty="0">
              <a:latin typeface="Times New Roman" panose="02020603050405020304" pitchFamily="18" charset="0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1056E04A-F005-C965-466B-3C7212DA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47" y="1902069"/>
            <a:ext cx="6142106" cy="1169925"/>
          </a:xfrm>
          <a:prstGeom prst="rect">
            <a:avLst/>
          </a:prstGeom>
        </p:spPr>
      </p:pic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EDC7A3B2-20EF-FEAA-97F5-0FD45242C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205" y="4230109"/>
            <a:ext cx="7589003" cy="19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3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9">
            <a:extLst>
              <a:ext uri="{FF2B5EF4-FFF2-40B4-BE49-F238E27FC236}">
                <a16:creationId xmlns:a16="http://schemas.microsoft.com/office/drawing/2014/main" id="{D17B6B9A-36BB-4177-AA7C-B6D1E299B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374" y="4931974"/>
            <a:ext cx="15623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小样本学习</a:t>
            </a:r>
            <a:r>
              <a:rPr lang="en-US" altLang="zh-CN" sz="1400" baseline="30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[1]</a:t>
            </a:r>
            <a:endParaRPr lang="zh-CN" altLang="en-US" sz="1600" baseline="30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B256D9-9BE2-43F7-841D-4F76CFD5B1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AADE6EE-86F8-4D13-B195-536860796787}"/>
              </a:ext>
            </a:extLst>
          </p:cNvPr>
          <p:cNvSpPr txBox="1"/>
          <p:nvPr/>
        </p:nvSpPr>
        <p:spPr>
          <a:xfrm>
            <a:off x="0" y="6488668"/>
            <a:ext cx="11839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https://image.baidu.com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3073206-9A05-4A3C-9E26-F34DCD895146}"/>
              </a:ext>
            </a:extLst>
          </p:cNvPr>
          <p:cNvSpPr txBox="1"/>
          <p:nvPr/>
        </p:nvSpPr>
        <p:spPr>
          <a:xfrm>
            <a:off x="6096000" y="4015777"/>
            <a:ext cx="4629665" cy="110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小样本学习的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方法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可以在少量样本达到好的效果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可以减少数据收集工作和计算成本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A7A2F3-1988-4236-B742-C43D22447742}"/>
              </a:ext>
            </a:extLst>
          </p:cNvPr>
          <p:cNvSpPr txBox="1"/>
          <p:nvPr/>
        </p:nvSpPr>
        <p:spPr>
          <a:xfrm>
            <a:off x="4621162" y="1364895"/>
            <a:ext cx="2879389" cy="40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小样本学习研究的目的</a:t>
            </a:r>
          </a:p>
        </p:txBody>
      </p:sp>
      <p:sp>
        <p:nvSpPr>
          <p:cNvPr id="10" name="文本框 89">
            <a:extLst>
              <a:ext uri="{FF2B5EF4-FFF2-40B4-BE49-F238E27FC236}">
                <a16:creationId xmlns:a16="http://schemas.microsoft.com/office/drawing/2014/main" id="{DB959D0E-C579-084E-9E2A-9A8EA4C39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73"/>
            <a:ext cx="42643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课题研究背景</a:t>
            </a:r>
          </a:p>
        </p:txBody>
      </p:sp>
      <p:cxnSp>
        <p:nvCxnSpPr>
          <p:cNvPr id="11" name="直接连接符 8">
            <a:extLst>
              <a:ext uri="{FF2B5EF4-FFF2-40B4-BE49-F238E27FC236}">
                <a16:creationId xmlns:a16="http://schemas.microsoft.com/office/drawing/2014/main" id="{55A95A88-FEC9-D94D-B054-E5967D758D2F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43934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图形用户界面, 网站&#10;&#10;描述已自动生成">
            <a:extLst>
              <a:ext uri="{FF2B5EF4-FFF2-40B4-BE49-F238E27FC236}">
                <a16:creationId xmlns:a16="http://schemas.microsoft.com/office/drawing/2014/main" id="{180EEBB2-3724-954D-8AFC-96AFCADD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0" y="2043502"/>
            <a:ext cx="4942207" cy="27709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FC343FF-AFD4-AF9D-49DF-DDBFEBB41AED}"/>
              </a:ext>
            </a:extLst>
          </p:cNvPr>
          <p:cNvSpPr txBox="1"/>
          <p:nvPr/>
        </p:nvSpPr>
        <p:spPr>
          <a:xfrm>
            <a:off x="6096000" y="2538449"/>
            <a:ext cx="5098064" cy="14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传统监督学习方法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需要大量的样本数据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样本数太少导致过拟合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947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zh-CN" altLang="en-US" b="1" dirty="0">
              <a:latin typeface="Times" pitchFamily="2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BE1EE-366A-B0DC-B720-DE5744FC29E4}"/>
              </a:ext>
            </a:extLst>
          </p:cNvPr>
          <p:cNvSpPr txBox="1"/>
          <p:nvPr/>
        </p:nvSpPr>
        <p:spPr>
          <a:xfrm>
            <a:off x="812349" y="107384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测试结果展示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5EC970-2FEB-1772-9910-3FCAA67E4F2B}"/>
              </a:ext>
            </a:extLst>
          </p:cNvPr>
          <p:cNvSpPr/>
          <p:nvPr/>
        </p:nvSpPr>
        <p:spPr>
          <a:xfrm>
            <a:off x="4026088" y="1349470"/>
            <a:ext cx="4443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在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上测试中对多种权重数据增强探究实验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78C0F5-DAF9-D840-6B68-58CB5E8EE568}"/>
              </a:ext>
            </a:extLst>
          </p:cNvPr>
          <p:cNvSpPr/>
          <p:nvPr/>
        </p:nvSpPr>
        <p:spPr>
          <a:xfrm>
            <a:off x="3846551" y="3645959"/>
            <a:ext cx="4802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在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上测试中对多种训练权重快照集成探究实验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D47576-31AB-38FD-E1DA-8AF69D1ED8DA}"/>
              </a:ext>
            </a:extLst>
          </p:cNvPr>
          <p:cNvSpPr txBox="1"/>
          <p:nvPr/>
        </p:nvSpPr>
        <p:spPr>
          <a:xfrm>
            <a:off x="-2405" y="5968402"/>
            <a:ext cx="50834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        表示水平翻转</a:t>
            </a:r>
            <a:endParaRPr lang="en-US" altLang="zh-CN" sz="1400" dirty="0">
              <a:latin typeface="Times New Roman" panose="02020603050405020304" pitchFamily="18" charset="0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*          </a:t>
            </a:r>
            <a:r>
              <a:rPr lang="zh-CN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表示去掉</a:t>
            </a:r>
            <a:r>
              <a:rPr lang="en-US" altLang="zh-CN" sz="1400" dirty="0" err="1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原有的</a:t>
            </a:r>
            <a:r>
              <a:rPr lang="en-US" altLang="zh-CN" sz="1400" dirty="0" err="1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CenterCrop</a:t>
            </a:r>
            <a:endParaRPr lang="en-US" altLang="zh-CN" sz="1400" dirty="0">
              <a:latin typeface="Times New Roman" panose="02020603050405020304" pitchFamily="18" charset="0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MAX  </a:t>
            </a:r>
            <a:r>
              <a:rPr lang="zh-CN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表示在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当中，选取得分前两名的权重进行</a:t>
            </a:r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Ensemble</a:t>
            </a:r>
            <a:r>
              <a:rPr lang="zh-CN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400" dirty="0">
              <a:latin typeface="Times New Roman" panose="02020603050405020304" pitchFamily="18" charset="0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ALL    </a:t>
            </a:r>
            <a:r>
              <a:rPr lang="zh-CN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表示将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中，</a:t>
            </a:r>
            <a:r>
              <a:rPr lang="zh-CN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四种权重全部进行平均。  </a:t>
            </a:r>
            <a:endParaRPr kumimoji="1" lang="zh-CN" altLang="en-US" sz="1400" dirty="0">
              <a:latin typeface="Times New Roman" panose="02020603050405020304" pitchFamily="18" charset="0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F6FF46-1276-676F-3C29-034D2035250D}"/>
              </a:ext>
            </a:extLst>
          </p:cNvPr>
          <p:cNvSpPr txBox="1"/>
          <p:nvPr/>
        </p:nvSpPr>
        <p:spPr>
          <a:xfrm>
            <a:off x="9251812" y="5252747"/>
            <a:ext cx="2220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2021</a:t>
            </a:r>
            <a:r>
              <a:rPr kumimoji="1"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SOTA</a:t>
            </a:r>
            <a:r>
              <a:rPr kumimoji="1"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AAB8B164-4D2F-AEFA-D1C7-E3C0EED0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496" y="1618680"/>
            <a:ext cx="6924150" cy="18103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2FE182-0DC1-FD37-252D-9378E866B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17" y="3898154"/>
            <a:ext cx="6716791" cy="20071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99BDA4-493D-998C-25E4-1EC10C9B04A8}"/>
              </a:ext>
            </a:extLst>
          </p:cNvPr>
          <p:cNvSpPr txBox="1"/>
          <p:nvPr/>
        </p:nvSpPr>
        <p:spPr>
          <a:xfrm>
            <a:off x="5020557" y="6122289"/>
            <a:ext cx="5155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QUERY 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表示在</a:t>
            </a:r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QUERY SET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进行数据增强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TASK    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表示在</a:t>
            </a:r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QUERY SET 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SUPPORT SET </a:t>
            </a:r>
            <a:r>
              <a:rPr lang="zh-CN" altLang="en-US" sz="14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同时进行数据增强</a:t>
            </a:r>
          </a:p>
        </p:txBody>
      </p:sp>
    </p:spTree>
    <p:extLst>
      <p:ext uri="{BB962C8B-B14F-4D97-AF65-F5344CB8AC3E}">
        <p14:creationId xmlns:p14="http://schemas.microsoft.com/office/powerpoint/2010/main" val="3492399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9">
            <a:extLst>
              <a:ext uri="{FF2B5EF4-FFF2-40B4-BE49-F238E27FC236}">
                <a16:creationId xmlns:a16="http://schemas.microsoft.com/office/drawing/2014/main" id="{3CB6F485-1293-4F37-8741-EBA784E0B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357" y="2967335"/>
            <a:ext cx="32351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主要研究内容及其结果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08925"/>
            <a:ext cx="6983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990EC449-F117-B85D-18B2-6D16127ED1FC}"/>
              </a:ext>
            </a:extLst>
          </p:cNvPr>
          <p:cNvSpPr/>
          <p:nvPr/>
        </p:nvSpPr>
        <p:spPr>
          <a:xfrm>
            <a:off x="4386470" y="2407990"/>
            <a:ext cx="6096000" cy="1845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自制垃圾分类数据集</a:t>
            </a:r>
            <a:endParaRPr lang="en-US" altLang="zh-CN" sz="2000" dirty="0">
              <a:solidFill>
                <a:schemeClr val="tx1">
                  <a:alpha val="50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dirty="0" err="1">
                <a:solidFill>
                  <a:schemeClr val="tx1">
                    <a:alpha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en-US" altLang="zh-CN" sz="2000" dirty="0">
              <a:solidFill>
                <a:schemeClr val="tx1">
                  <a:alpha val="50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en-US" altLang="zh-CN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8730048-99CE-CCF3-37E1-D715640D50C1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61253944-0AA2-8120-33CD-07A83B5AB0E7}"/>
              </a:ext>
            </a:extLst>
          </p:cNvPr>
          <p:cNvCxnSpPr/>
          <p:nvPr/>
        </p:nvCxnSpPr>
        <p:spPr>
          <a:xfrm>
            <a:off x="45388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04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CE0E8AC-A0AB-792A-CDED-6ADDD3CD6398}"/>
              </a:ext>
            </a:extLst>
          </p:cNvPr>
          <p:cNvSpPr txBox="1"/>
          <p:nvPr/>
        </p:nvSpPr>
        <p:spPr>
          <a:xfrm>
            <a:off x="884889" y="1001291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实验环境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&amp;&amp;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模型配置介绍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6049E3D1-7AC2-DCAD-011A-6487129C778C}"/>
              </a:ext>
            </a:extLst>
          </p:cNvPr>
          <p:cNvCxnSpPr>
            <a:cxnSpLocks/>
          </p:cNvCxnSpPr>
          <p:nvPr/>
        </p:nvCxnSpPr>
        <p:spPr>
          <a:xfrm>
            <a:off x="5225683" y="2644554"/>
            <a:ext cx="0" cy="2328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E94B637-AA66-DAA3-871D-BC52AAC5BFDD}"/>
              </a:ext>
            </a:extLst>
          </p:cNvPr>
          <p:cNvSpPr/>
          <p:nvPr/>
        </p:nvSpPr>
        <p:spPr>
          <a:xfrm>
            <a:off x="1563126" y="22752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实验环境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DE5341-49ED-17AB-A036-9EA3FE6AC0B2}"/>
              </a:ext>
            </a:extLst>
          </p:cNvPr>
          <p:cNvSpPr txBox="1"/>
          <p:nvPr/>
        </p:nvSpPr>
        <p:spPr>
          <a:xfrm>
            <a:off x="444447" y="2734978"/>
            <a:ext cx="399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NVIDIA GeForce RTX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1080Ti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E9AAE9-DF2B-CA42-40CA-B1010C6B0109}"/>
              </a:ext>
            </a:extLst>
          </p:cNvPr>
          <p:cNvSpPr txBox="1"/>
          <p:nvPr/>
        </p:nvSpPr>
        <p:spPr>
          <a:xfrm>
            <a:off x="1117331" y="3278653"/>
            <a:ext cx="2078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Ubuntu 18.04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Python=3.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CUDA 11.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Pytorch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=1.7.1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96525F-8D29-3361-8656-D495E5253E68}"/>
              </a:ext>
            </a:extLst>
          </p:cNvPr>
          <p:cNvSpPr/>
          <p:nvPr/>
        </p:nvSpPr>
        <p:spPr>
          <a:xfrm>
            <a:off x="7658296" y="2276801"/>
            <a:ext cx="1399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模型配置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A44D8B-EE03-C89F-C625-6187E39F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72" y="2663307"/>
            <a:ext cx="4205079" cy="23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09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D2CC18C-EFEC-2242-D5A4-D5F0BDA419C9}"/>
              </a:ext>
            </a:extLst>
          </p:cNvPr>
          <p:cNvSpPr txBox="1"/>
          <p:nvPr/>
        </p:nvSpPr>
        <p:spPr>
          <a:xfrm>
            <a:off x="4386470" y="2371113"/>
            <a:ext cx="4738220" cy="246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315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及其衍生模型介绍</a:t>
            </a:r>
          </a:p>
          <a:p>
            <a:pPr marL="63315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改进</a:t>
            </a:r>
            <a:r>
              <a:rPr lang="en" altLang="zh-CN" sz="2000" b="1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模型介绍</a:t>
            </a:r>
            <a:endParaRPr lang="en-US" altLang="zh-CN" sz="2000" b="1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63315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" altLang="zh-CN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模型在</a:t>
            </a:r>
            <a:r>
              <a:rPr lang="en" altLang="zh-CN" sz="2000" b="1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中应用</a:t>
            </a:r>
          </a:p>
          <a:p>
            <a:pPr marL="290250">
              <a:lnSpc>
                <a:spcPct val="200000"/>
              </a:lnSpc>
            </a:pPr>
            <a:endParaRPr lang="zh-CN" altLang="en-US" sz="2000" b="1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41BB7E6-BE63-7CDA-1D9A-3ACC03BECED9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EB082CD-17A0-18EA-2A31-BCECA6678F5F}"/>
              </a:ext>
            </a:extLst>
          </p:cNvPr>
          <p:cNvSpPr/>
          <p:nvPr/>
        </p:nvSpPr>
        <p:spPr>
          <a:xfrm>
            <a:off x="201623" y="2853882"/>
            <a:ext cx="3882887" cy="954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</a:p>
        </p:txBody>
      </p:sp>
    </p:spTree>
    <p:extLst>
      <p:ext uri="{BB962C8B-B14F-4D97-AF65-F5344CB8AC3E}">
        <p14:creationId xmlns:p14="http://schemas.microsoft.com/office/powerpoint/2010/main" val="1964860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图片包含 图示&#10;&#10;描述已自动生成">
            <a:extLst>
              <a:ext uri="{FF2B5EF4-FFF2-40B4-BE49-F238E27FC236}">
                <a16:creationId xmlns:a16="http://schemas.microsoft.com/office/drawing/2014/main" id="{7314D1AE-561F-8F0F-D885-6BEDED89B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98" y="1989978"/>
            <a:ext cx="5824602" cy="30811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CDFB50-CB13-9CEE-4A89-2F3162518853}"/>
              </a:ext>
            </a:extLst>
          </p:cNvPr>
          <p:cNvSpPr/>
          <p:nvPr/>
        </p:nvSpPr>
        <p:spPr>
          <a:xfrm>
            <a:off x="4981924" y="5089964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ViT</a:t>
            </a:r>
            <a:r>
              <a:rPr lang="en-US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[13]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结构示意图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743D2F-F455-6D02-8572-D61AB7CE44E5}"/>
              </a:ext>
            </a:extLst>
          </p:cNvPr>
          <p:cNvSpPr txBox="1"/>
          <p:nvPr/>
        </p:nvSpPr>
        <p:spPr>
          <a:xfrm>
            <a:off x="0" y="6361473"/>
            <a:ext cx="120969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DosoViTskiy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Beyer L, Kolesnikov A, et al. An image is worth 16x16 words: Transformers for image recognition at scale[J]. (2020,10,22) [2021,06,03]. https://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arxiv.org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/abs/2010.11929.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591CF7-5FFE-1377-688B-EEA7AA23BA21}"/>
              </a:ext>
            </a:extLst>
          </p:cNvPr>
          <p:cNvSpPr txBox="1"/>
          <p:nvPr/>
        </p:nvSpPr>
        <p:spPr>
          <a:xfrm>
            <a:off x="454231" y="981514"/>
            <a:ext cx="22906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引入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ViT模型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T2T-ViT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Distill-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CCT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zh-CN" altLang="zh-CN" sz="2400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584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日程表&#10;&#10;中度可信度描述已自动生成">
            <a:extLst>
              <a:ext uri="{FF2B5EF4-FFF2-40B4-BE49-F238E27FC236}">
                <a16:creationId xmlns:a16="http://schemas.microsoft.com/office/drawing/2014/main" id="{D71202AA-52F1-ACB5-8485-4D70A696BE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19" y="1874758"/>
            <a:ext cx="6861436" cy="249843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A703ECC-10EB-81C3-AB08-B1CEC3225942}"/>
              </a:ext>
            </a:extLst>
          </p:cNvPr>
          <p:cNvSpPr/>
          <p:nvPr/>
        </p:nvSpPr>
        <p:spPr>
          <a:xfrm>
            <a:off x="4597705" y="4876931"/>
            <a:ext cx="2908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27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T2T-ViT</a:t>
            </a:r>
            <a:r>
              <a:rPr lang="en-US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[14]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的整体网络架构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743D2F-F455-6D02-8572-D61AB7CE44E5}"/>
              </a:ext>
            </a:extLst>
          </p:cNvPr>
          <p:cNvSpPr txBox="1"/>
          <p:nvPr/>
        </p:nvSpPr>
        <p:spPr>
          <a:xfrm>
            <a:off x="0" y="6334780"/>
            <a:ext cx="12096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Yuan L, Chen Y, Wang T, et al. Tokens-to-Token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Training vision Transformers from scratch on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[C]. (2021,01,28) [2021,11,30]. https://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arxiv.org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/abs/2101.11986.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F32E5B-B316-31E7-E57F-A778048C12FC}"/>
              </a:ext>
            </a:extLst>
          </p:cNvPr>
          <p:cNvSpPr txBox="1"/>
          <p:nvPr/>
        </p:nvSpPr>
        <p:spPr>
          <a:xfrm>
            <a:off x="454231" y="981514"/>
            <a:ext cx="22906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引入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T2T-ViT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Distill-</a:t>
            </a:r>
            <a:r>
              <a:rPr lang="en-US" altLang="zh-CN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CCT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zh-CN" altLang="zh-CN" sz="2400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301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zh-CN" altLang="en-US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CDFB50-CB13-9CEE-4A89-2F3162518853}"/>
              </a:ext>
            </a:extLst>
          </p:cNvPr>
          <p:cNvSpPr/>
          <p:nvPr/>
        </p:nvSpPr>
        <p:spPr>
          <a:xfrm>
            <a:off x="2755782" y="5255753"/>
            <a:ext cx="2154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28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Deit</a:t>
            </a:r>
            <a:r>
              <a:rPr lang="en-US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[15]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结构示意图</a:t>
            </a:r>
          </a:p>
        </p:txBody>
      </p:sp>
      <p:pic>
        <p:nvPicPr>
          <p:cNvPr id="12" name="图片 11" descr="图片包含 表格&#10;&#10;描述已自动生成">
            <a:extLst>
              <a:ext uri="{FF2B5EF4-FFF2-40B4-BE49-F238E27FC236}">
                <a16:creationId xmlns:a16="http://schemas.microsoft.com/office/drawing/2014/main" id="{1B9E52ED-0DF3-3982-9BD8-08BBC847B4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03" y="1625183"/>
            <a:ext cx="2350633" cy="3627056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F61503F2-7E1B-D853-9AF2-589C5E0CFCC6}"/>
              </a:ext>
            </a:extLst>
          </p:cNvPr>
          <p:cNvSpPr/>
          <p:nvPr/>
        </p:nvSpPr>
        <p:spPr>
          <a:xfrm>
            <a:off x="8054636" y="4000928"/>
            <a:ext cx="1086677" cy="6428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T2T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BBA2427-4B22-D284-BE01-B7F0F2B81DEE}"/>
              </a:ext>
            </a:extLst>
          </p:cNvPr>
          <p:cNvSpPr/>
          <p:nvPr/>
        </p:nvSpPr>
        <p:spPr>
          <a:xfrm>
            <a:off x="6954624" y="4003707"/>
            <a:ext cx="1086677" cy="6428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student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67B6079-C3A7-A85F-0B2C-E6AC5D01643A}"/>
              </a:ext>
            </a:extLst>
          </p:cNvPr>
          <p:cNvSpPr/>
          <p:nvPr/>
        </p:nvSpPr>
        <p:spPr>
          <a:xfrm>
            <a:off x="8054636" y="2769659"/>
            <a:ext cx="1086677" cy="6935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ResNet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B753776A-AFA7-28B7-0FB9-E13547823D4D}"/>
              </a:ext>
            </a:extLst>
          </p:cNvPr>
          <p:cNvSpPr/>
          <p:nvPr/>
        </p:nvSpPr>
        <p:spPr>
          <a:xfrm>
            <a:off x="6967958" y="2769659"/>
            <a:ext cx="1086677" cy="6935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Teacher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DFC1BEB-9745-DBBC-0706-B881A0DE76B8}"/>
              </a:ext>
            </a:extLst>
          </p:cNvPr>
          <p:cNvSpPr/>
          <p:nvPr/>
        </p:nvSpPr>
        <p:spPr>
          <a:xfrm>
            <a:off x="5469254" y="3400108"/>
            <a:ext cx="1058793" cy="8467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Image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8F9F10F6-EC07-EA50-86F9-84BC13DB19CE}"/>
              </a:ext>
            </a:extLst>
          </p:cNvPr>
          <p:cNvSpPr/>
          <p:nvPr/>
        </p:nvSpPr>
        <p:spPr>
          <a:xfrm rot="13991528" flipH="1">
            <a:off x="6659403" y="3073158"/>
            <a:ext cx="191912" cy="354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9949F3D2-7628-DF28-2B94-0E5439D1E1CE}"/>
              </a:ext>
            </a:extLst>
          </p:cNvPr>
          <p:cNvSpPr/>
          <p:nvPr/>
        </p:nvSpPr>
        <p:spPr>
          <a:xfrm rot="18420539">
            <a:off x="6653443" y="3974619"/>
            <a:ext cx="203832" cy="354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下箭头 24">
            <a:extLst>
              <a:ext uri="{FF2B5EF4-FFF2-40B4-BE49-F238E27FC236}">
                <a16:creationId xmlns:a16="http://schemas.microsoft.com/office/drawing/2014/main" id="{CD44FEA1-B7D0-685B-10BF-D74220240C2F}"/>
              </a:ext>
            </a:extLst>
          </p:cNvPr>
          <p:cNvSpPr/>
          <p:nvPr/>
        </p:nvSpPr>
        <p:spPr>
          <a:xfrm rot="16200000" flipH="1">
            <a:off x="9298302" y="2950652"/>
            <a:ext cx="191912" cy="354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EF796124-6459-305B-334B-B4AFD7625FBB}"/>
              </a:ext>
            </a:extLst>
          </p:cNvPr>
          <p:cNvSpPr/>
          <p:nvPr/>
        </p:nvSpPr>
        <p:spPr>
          <a:xfrm rot="13316612">
            <a:off x="9442715" y="3540188"/>
            <a:ext cx="191799" cy="895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A31554C2-E1B2-5F52-76EE-5F17DE15F58B}"/>
              </a:ext>
            </a:extLst>
          </p:cNvPr>
          <p:cNvSpPr/>
          <p:nvPr/>
        </p:nvSpPr>
        <p:spPr>
          <a:xfrm>
            <a:off x="9649280" y="2875201"/>
            <a:ext cx="821038" cy="73866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Distill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632402A8-D312-5D3B-B3B4-1BA2B569A1A1}"/>
              </a:ext>
            </a:extLst>
          </p:cNvPr>
          <p:cNvSpPr/>
          <p:nvPr/>
        </p:nvSpPr>
        <p:spPr>
          <a:xfrm rot="16200000" flipH="1">
            <a:off x="9334906" y="4241019"/>
            <a:ext cx="191912" cy="354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B058F52-2B18-1C66-FF87-3CB4C3310B16}"/>
              </a:ext>
            </a:extLst>
          </p:cNvPr>
          <p:cNvSpPr/>
          <p:nvPr/>
        </p:nvSpPr>
        <p:spPr>
          <a:xfrm>
            <a:off x="9649280" y="4071155"/>
            <a:ext cx="821038" cy="6866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Stu</a:t>
            </a: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753F708-902D-023F-6EE8-AD177FB54324}"/>
              </a:ext>
            </a:extLst>
          </p:cNvPr>
          <p:cNvSpPr/>
          <p:nvPr/>
        </p:nvSpPr>
        <p:spPr>
          <a:xfrm>
            <a:off x="10752015" y="3463182"/>
            <a:ext cx="821038" cy="68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直角上箭头 34">
            <a:extLst>
              <a:ext uri="{FF2B5EF4-FFF2-40B4-BE49-F238E27FC236}">
                <a16:creationId xmlns:a16="http://schemas.microsoft.com/office/drawing/2014/main" id="{580543D5-B158-C54B-5B3E-13709E077CC1}"/>
              </a:ext>
            </a:extLst>
          </p:cNvPr>
          <p:cNvSpPr/>
          <p:nvPr/>
        </p:nvSpPr>
        <p:spPr>
          <a:xfrm rot="10800000" flipH="1">
            <a:off x="10540595" y="3059955"/>
            <a:ext cx="693173" cy="369045"/>
          </a:xfrm>
          <a:prstGeom prst="bentUpArrow">
            <a:avLst>
              <a:gd name="adj1" fmla="val 15024"/>
              <a:gd name="adj2" fmla="val 2250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" name="直角上箭头 35">
            <a:extLst>
              <a:ext uri="{FF2B5EF4-FFF2-40B4-BE49-F238E27FC236}">
                <a16:creationId xmlns:a16="http://schemas.microsoft.com/office/drawing/2014/main" id="{1885429B-EA22-95B5-D732-BB420D979F88}"/>
              </a:ext>
            </a:extLst>
          </p:cNvPr>
          <p:cNvSpPr/>
          <p:nvPr/>
        </p:nvSpPr>
        <p:spPr>
          <a:xfrm rot="10800000" flipH="1" flipV="1">
            <a:off x="10540595" y="4177720"/>
            <a:ext cx="693173" cy="369045"/>
          </a:xfrm>
          <a:prstGeom prst="bentUpArrow">
            <a:avLst>
              <a:gd name="adj1" fmla="val 15024"/>
              <a:gd name="adj2" fmla="val 2250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C02250B-298C-1A92-4A13-89C646F9486E}"/>
              </a:ext>
            </a:extLst>
          </p:cNvPr>
          <p:cNvSpPr/>
          <p:nvPr/>
        </p:nvSpPr>
        <p:spPr>
          <a:xfrm>
            <a:off x="7374722" y="5255753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29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Distill-T2T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结构示意图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5848440-C77A-528B-67B4-46DA89178602}"/>
              </a:ext>
            </a:extLst>
          </p:cNvPr>
          <p:cNvSpPr txBox="1"/>
          <p:nvPr/>
        </p:nvSpPr>
        <p:spPr>
          <a:xfrm>
            <a:off x="454231" y="981514"/>
            <a:ext cx="24285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引入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T2T-ViT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Distill-T2T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CCT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zh-CN" altLang="zh-CN" sz="2400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B0CBAE-71FE-10C0-713D-9CA4DB74A199}"/>
              </a:ext>
            </a:extLst>
          </p:cNvPr>
          <p:cNvSpPr txBox="1"/>
          <p:nvPr/>
        </p:nvSpPr>
        <p:spPr>
          <a:xfrm>
            <a:off x="0" y="6305030"/>
            <a:ext cx="10886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Touvron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H, Cord M,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Douze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et al. Training data-efficient image Transformers &amp; Distillation through attention[C] . (2020,12,23) [2021,01,15].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https://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arxiv.org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/abs/2101.11986.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866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zh-CN" altLang="en-US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" name="图片 29" descr="图示&#10;&#10;描述已自动生成">
            <a:extLst>
              <a:ext uri="{FF2B5EF4-FFF2-40B4-BE49-F238E27FC236}">
                <a16:creationId xmlns:a16="http://schemas.microsoft.com/office/drawing/2014/main" id="{704674C7-F1D2-17E8-8656-017FE40A00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63" y="1695290"/>
            <a:ext cx="4640897" cy="34674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10A9FF-2442-95F5-1B4B-82E94E5076A2}"/>
              </a:ext>
            </a:extLst>
          </p:cNvPr>
          <p:cNvSpPr/>
          <p:nvPr/>
        </p:nvSpPr>
        <p:spPr>
          <a:xfrm>
            <a:off x="5116598" y="5162709"/>
            <a:ext cx="1958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CCT</a:t>
            </a:r>
            <a:r>
              <a:rPr lang="en-US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[16]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网络架构</a:t>
            </a:r>
            <a:endParaRPr lang="zh-CN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92A8306-675E-124F-56ED-F515A12569F6}"/>
              </a:ext>
            </a:extLst>
          </p:cNvPr>
          <p:cNvSpPr txBox="1"/>
          <p:nvPr/>
        </p:nvSpPr>
        <p:spPr>
          <a:xfrm>
            <a:off x="454231" y="981514"/>
            <a:ext cx="24285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引入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T2T-ViT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Distill-T2T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CCT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zh-CN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AFAD45-B096-3F63-E096-582B0F6ABA34}"/>
              </a:ext>
            </a:extLst>
          </p:cNvPr>
          <p:cNvSpPr txBox="1"/>
          <p:nvPr/>
        </p:nvSpPr>
        <p:spPr>
          <a:xfrm>
            <a:off x="0" y="6314101"/>
            <a:ext cx="1097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Touvron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H, Cord M,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Douze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et al. Training data-efficient image Transformers &amp; Distillation through attention[C] . (2020,12,23) [2021,01,15]. 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arxiv.org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/abs/2101.11986.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09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D2CC18C-EFEC-2242-D5A4-D5F0BDA419C9}"/>
              </a:ext>
            </a:extLst>
          </p:cNvPr>
          <p:cNvSpPr txBox="1"/>
          <p:nvPr/>
        </p:nvSpPr>
        <p:spPr>
          <a:xfrm>
            <a:off x="4386470" y="2275222"/>
            <a:ext cx="4738220" cy="246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315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" altLang="zh-CN" sz="2000" b="1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及其衍生模型介绍</a:t>
            </a:r>
          </a:p>
          <a:p>
            <a:pPr marL="63315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改进</a:t>
            </a:r>
            <a:r>
              <a:rPr lang="en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模型介绍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63315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" altLang="zh-CN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模型在</a:t>
            </a:r>
            <a:r>
              <a:rPr lang="en" altLang="zh-CN" sz="2000" b="1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中应用</a:t>
            </a:r>
          </a:p>
          <a:p>
            <a:pPr marL="290250">
              <a:lnSpc>
                <a:spcPct val="200000"/>
              </a:lnSpc>
            </a:pP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41BB7E6-BE63-7CDA-1D9A-3ACC03BECED9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EB082CD-17A0-18EA-2A31-BCECA6678F5F}"/>
              </a:ext>
            </a:extLst>
          </p:cNvPr>
          <p:cNvSpPr/>
          <p:nvPr/>
        </p:nvSpPr>
        <p:spPr>
          <a:xfrm>
            <a:off x="201623" y="2853882"/>
            <a:ext cx="3882887" cy="954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</a:p>
        </p:txBody>
      </p:sp>
    </p:spTree>
    <p:extLst>
      <p:ext uri="{BB962C8B-B14F-4D97-AF65-F5344CB8AC3E}">
        <p14:creationId xmlns:p14="http://schemas.microsoft.com/office/powerpoint/2010/main" val="184067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FC7651-928B-0F28-7802-D96470C6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63" y="4864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89">
            <a:extLst>
              <a:ext uri="{FF2B5EF4-FFF2-40B4-BE49-F238E27FC236}">
                <a16:creationId xmlns:a16="http://schemas.microsoft.com/office/drawing/2014/main" id="{A5D5E850-F854-259A-8F6D-DE76559A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zh-CN" altLang="en-US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17CC27-1C8C-7E2A-038A-4B70DA0C392C}"/>
              </a:ext>
            </a:extLst>
          </p:cNvPr>
          <p:cNvSpPr txBox="1"/>
          <p:nvPr/>
        </p:nvSpPr>
        <p:spPr>
          <a:xfrm>
            <a:off x="270672" y="1002457"/>
            <a:ext cx="3052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模型改进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Res9ViT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Dilated-Res9ViT</a:t>
            </a: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 </a:t>
            </a:r>
            <a:endParaRPr lang="zh-CN" altLang="en-US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ResT9ViT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477C37-0037-D9FD-6022-B4020E2F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48" y="1349739"/>
            <a:ext cx="4551694" cy="46573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B1A907-6D4D-0A0A-A8FE-18933B4FE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07127" y="1099019"/>
            <a:ext cx="3289135" cy="4838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C4D99A9-B401-879F-F08C-1AF285582D6C}"/>
              </a:ext>
            </a:extLst>
          </p:cNvPr>
          <p:cNvSpPr/>
          <p:nvPr/>
        </p:nvSpPr>
        <p:spPr>
          <a:xfrm>
            <a:off x="7993062" y="1001291"/>
            <a:ext cx="1896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Res9ViT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参数表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2951CC-E757-8AAA-1A9D-69875EBD3258}"/>
              </a:ext>
            </a:extLst>
          </p:cNvPr>
          <p:cNvSpPr/>
          <p:nvPr/>
        </p:nvSpPr>
        <p:spPr>
          <a:xfrm>
            <a:off x="3707160" y="5932743"/>
            <a:ext cx="1948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Res9ViT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640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5B256D9-9BE2-43F7-841D-4F76CFD5B1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4A7A2F3-1988-4236-B742-C43D22447742}"/>
              </a:ext>
            </a:extLst>
          </p:cNvPr>
          <p:cNvSpPr txBox="1"/>
          <p:nvPr/>
        </p:nvSpPr>
        <p:spPr>
          <a:xfrm>
            <a:off x="4211462" y="1371535"/>
            <a:ext cx="3769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小样本学习研究的实际应用场景</a:t>
            </a:r>
          </a:p>
        </p:txBody>
      </p:sp>
      <p:sp>
        <p:nvSpPr>
          <p:cNvPr id="10" name="文本框 89">
            <a:extLst>
              <a:ext uri="{FF2B5EF4-FFF2-40B4-BE49-F238E27FC236}">
                <a16:creationId xmlns:a16="http://schemas.microsoft.com/office/drawing/2014/main" id="{DB959D0E-C579-084E-9E2A-9A8EA4C39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73"/>
            <a:ext cx="42643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课题研究背景</a:t>
            </a:r>
          </a:p>
        </p:txBody>
      </p:sp>
      <p:cxnSp>
        <p:nvCxnSpPr>
          <p:cNvPr id="11" name="直接连接符 8">
            <a:extLst>
              <a:ext uri="{FF2B5EF4-FFF2-40B4-BE49-F238E27FC236}">
                <a16:creationId xmlns:a16="http://schemas.microsoft.com/office/drawing/2014/main" id="{55A95A88-FEC9-D94D-B054-E5967D758D2F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43934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D961658-A260-FEDC-6AA8-9841E6B4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203" y="2279825"/>
            <a:ext cx="3865529" cy="2296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952729-20BB-C201-89FB-2366E92F8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517" y="2279825"/>
            <a:ext cx="3865529" cy="22968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334978A-47B7-2DC3-B43E-F7A12CEEF3CC}"/>
              </a:ext>
            </a:extLst>
          </p:cNvPr>
          <p:cNvSpPr/>
          <p:nvPr/>
        </p:nvSpPr>
        <p:spPr>
          <a:xfrm>
            <a:off x="2589969" y="4693757"/>
            <a:ext cx="1435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人脸识别</a:t>
            </a:r>
            <a:r>
              <a:rPr lang="en-US" altLang="zh-CN" sz="1400" baseline="30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[2]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A62442-0DBB-71A3-7953-57B0635DDE32}"/>
              </a:ext>
            </a:extLst>
          </p:cNvPr>
          <p:cNvSpPr/>
          <p:nvPr/>
        </p:nvSpPr>
        <p:spPr>
          <a:xfrm>
            <a:off x="8161034" y="4701306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农作物病害识别</a:t>
            </a:r>
            <a:r>
              <a:rPr lang="en-US" altLang="zh-CN" sz="1400" baseline="30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[3]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665021-37CD-8926-00BB-E7C706554717}"/>
              </a:ext>
            </a:extLst>
          </p:cNvPr>
          <p:cNvSpPr txBox="1"/>
          <p:nvPr/>
        </p:nvSpPr>
        <p:spPr>
          <a:xfrm>
            <a:off x="0" y="6334780"/>
            <a:ext cx="11839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https://image.baidu.com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https://image.baidu.com</a:t>
            </a:r>
          </a:p>
        </p:txBody>
      </p:sp>
    </p:spTree>
    <p:extLst>
      <p:ext uri="{BB962C8B-B14F-4D97-AF65-F5344CB8AC3E}">
        <p14:creationId xmlns:p14="http://schemas.microsoft.com/office/powerpoint/2010/main" val="3593162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FC7651-928B-0F28-7802-D96470C6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63" y="4864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89">
            <a:extLst>
              <a:ext uri="{FF2B5EF4-FFF2-40B4-BE49-F238E27FC236}">
                <a16:creationId xmlns:a16="http://schemas.microsoft.com/office/drawing/2014/main" id="{A5D5E850-F854-259A-8F6D-DE76559A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zh-CN" altLang="en-US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82147-33F5-61B4-2D73-8966C7AE1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035" y="23995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图片 26" descr="图片包含 游戏机&#10;&#10;描述已自动生成">
            <a:extLst>
              <a:ext uri="{FF2B5EF4-FFF2-40B4-BE49-F238E27FC236}">
                <a16:creationId xmlns:a16="http://schemas.microsoft.com/office/drawing/2014/main" id="{C7EACBC5-27DE-8293-5C22-1B4CC3772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8727" r="4144" b="11671"/>
          <a:stretch>
            <a:fillRect/>
          </a:stretch>
        </p:blipFill>
        <p:spPr bwMode="auto">
          <a:xfrm>
            <a:off x="7633240" y="2642025"/>
            <a:ext cx="22606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CC13C2-3D19-1F60-31D8-55DA36AE46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85" y="1012673"/>
            <a:ext cx="3249651" cy="48793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937BD2-1189-B56F-3432-1DAF7C8638DF}"/>
              </a:ext>
            </a:extLst>
          </p:cNvPr>
          <p:cNvSpPr/>
          <p:nvPr/>
        </p:nvSpPr>
        <p:spPr>
          <a:xfrm>
            <a:off x="3238785" y="5810638"/>
            <a:ext cx="24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Dilated-Res9ViT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C9DEB2-60AF-D7CE-6D7D-D66EF50EDBC5}"/>
              </a:ext>
            </a:extLst>
          </p:cNvPr>
          <p:cNvSpPr/>
          <p:nvPr/>
        </p:nvSpPr>
        <p:spPr>
          <a:xfrm>
            <a:off x="7832035" y="5808706"/>
            <a:ext cx="1991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空洞卷积示意图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84871A-3E6B-A125-FFBA-3A714F0B6817}"/>
              </a:ext>
            </a:extLst>
          </p:cNvPr>
          <p:cNvSpPr txBox="1"/>
          <p:nvPr/>
        </p:nvSpPr>
        <p:spPr>
          <a:xfrm>
            <a:off x="270672" y="1002457"/>
            <a:ext cx="31602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模型改进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Res9ViT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Dilated-Res9ViT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 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ResT9ViT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210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89">
            <a:extLst>
              <a:ext uri="{FF2B5EF4-FFF2-40B4-BE49-F238E27FC236}">
                <a16:creationId xmlns:a16="http://schemas.microsoft.com/office/drawing/2014/main" id="{A5D5E850-F854-259A-8F6D-DE76559A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zh-CN" altLang="en-US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82147-33F5-61B4-2D73-8966C7AE1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035" y="23995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FAA0BD-99FB-7F29-DB97-C432DF6C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92271" y="1060527"/>
            <a:ext cx="4727640" cy="49338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54C86B-0324-9E15-995D-04DDA29303AA}"/>
              </a:ext>
            </a:extLst>
          </p:cNvPr>
          <p:cNvSpPr/>
          <p:nvPr/>
        </p:nvSpPr>
        <p:spPr>
          <a:xfrm>
            <a:off x="4859636" y="6063238"/>
            <a:ext cx="2051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ResT9ViT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39D345-0C5B-0697-1EF6-BDE998BD78A9}"/>
              </a:ext>
            </a:extLst>
          </p:cNvPr>
          <p:cNvSpPr txBox="1"/>
          <p:nvPr/>
        </p:nvSpPr>
        <p:spPr>
          <a:xfrm>
            <a:off x="270672" y="1002457"/>
            <a:ext cx="31602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模型改进</a:t>
            </a:r>
            <a:r>
              <a:rPr lang="zh-CN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Res9ViT</a:t>
            </a:r>
            <a:r>
              <a:rPr lang="zh-CN" altLang="en-US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Dilated-Res9ViT</a:t>
            </a:r>
            <a:r>
              <a:rPr lang="zh-CN" altLang="zh-CN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 </a:t>
            </a:r>
            <a:endParaRPr lang="zh-CN" altLang="en-US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6000" indent="-285750">
              <a:buFont typeface="Wingdings" pitchFamily="2" charset="2"/>
              <a:buChar char="Ø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ResT9ViT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4690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FC7651-928B-0F28-7802-D96470C6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63" y="4864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89">
            <a:extLst>
              <a:ext uri="{FF2B5EF4-FFF2-40B4-BE49-F238E27FC236}">
                <a16:creationId xmlns:a16="http://schemas.microsoft.com/office/drawing/2014/main" id="{A5D5E850-F854-259A-8F6D-DE76559A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zh-CN" altLang="en-US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487CE7A-C458-AE61-DB13-8956167215BF}"/>
              </a:ext>
            </a:extLst>
          </p:cNvPr>
          <p:cNvSpPr txBox="1"/>
          <p:nvPr/>
        </p:nvSpPr>
        <p:spPr>
          <a:xfrm>
            <a:off x="20553" y="6416471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SQR</a:t>
            </a:r>
            <a:r>
              <a:rPr lang="zh-CN" altLang="en-US" sz="12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      表示欧氏距离</a:t>
            </a:r>
            <a:endParaRPr lang="en-US" altLang="zh-CN" sz="1200" dirty="0">
              <a:latin typeface="Times New Roman" panose="02020603050405020304" pitchFamily="18" charset="0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DOT</a:t>
            </a:r>
            <a:r>
              <a:rPr lang="zh-CN" altLang="en-US" sz="1200" dirty="0">
                <a:latin typeface="Times New Roman" panose="02020603050405020304" pitchFamily="18" charset="0"/>
                <a:ea typeface="Microsoft YaHei Light" panose="020B0503020204020204" pitchFamily="34" charset="-122"/>
                <a:cs typeface="Times New Roman" panose="02020603050405020304" pitchFamily="18" charset="0"/>
              </a:rPr>
              <a:t>      表示夹角余弦距离</a:t>
            </a:r>
            <a:endParaRPr lang="en-US" altLang="zh-CN" sz="1200" dirty="0">
              <a:latin typeface="Times New Roman" panose="02020603050405020304" pitchFamily="18" charset="0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CDEFEF-CAE7-4C00-C91C-5E39A527FBAD}"/>
              </a:ext>
            </a:extLst>
          </p:cNvPr>
          <p:cNvSpPr txBox="1"/>
          <p:nvPr/>
        </p:nvSpPr>
        <p:spPr>
          <a:xfrm>
            <a:off x="884889" y="10012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结果展示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F7CA121-979C-0C83-BE97-589BC6442E1B}"/>
              </a:ext>
            </a:extLst>
          </p:cNvPr>
          <p:cNvGrpSpPr/>
          <p:nvPr/>
        </p:nvGrpSpPr>
        <p:grpSpPr>
          <a:xfrm>
            <a:off x="95002" y="2812760"/>
            <a:ext cx="5884421" cy="1643802"/>
            <a:chOff x="2489925" y="861335"/>
            <a:chExt cx="7076810" cy="2097040"/>
          </a:xfrm>
        </p:grpSpPr>
        <p:sp>
          <p:nvSpPr>
            <p:cNvPr id="10" name="可选流程 9">
              <a:extLst>
                <a:ext uri="{FF2B5EF4-FFF2-40B4-BE49-F238E27FC236}">
                  <a16:creationId xmlns:a16="http://schemas.microsoft.com/office/drawing/2014/main" id="{E90F6794-990C-6BBA-ECA1-F76763BB88AB}"/>
                </a:ext>
              </a:extLst>
            </p:cNvPr>
            <p:cNvSpPr/>
            <p:nvPr/>
          </p:nvSpPr>
          <p:spPr>
            <a:xfrm>
              <a:off x="4413631" y="1352885"/>
              <a:ext cx="1590261" cy="993913"/>
            </a:xfrm>
            <a:prstGeom prst="flowChartAlternateProcess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>
                  <a:solidFill>
                    <a:sysClr val="windowText" lastClr="000000"/>
                  </a:solidFill>
                  <a:latin typeface="Times" pitchFamily="2" charset="0"/>
                </a:rPr>
                <a:t>BackBone</a:t>
              </a:r>
              <a:endParaRPr kumimoji="1" lang="zh-CN" altLang="en-US" dirty="0">
                <a:solidFill>
                  <a:sysClr val="windowText" lastClr="000000"/>
                </a:solidFill>
                <a:latin typeface="Times" pitchFamily="2" charset="0"/>
              </a:endParaRPr>
            </a:p>
          </p:txBody>
        </p:sp>
        <p:sp>
          <p:nvSpPr>
            <p:cNvPr id="12" name="多文档 11">
              <a:extLst>
                <a:ext uri="{FF2B5EF4-FFF2-40B4-BE49-F238E27FC236}">
                  <a16:creationId xmlns:a16="http://schemas.microsoft.com/office/drawing/2014/main" id="{F731C4F3-DD97-AA02-4BCA-F604AA7D199F}"/>
                </a:ext>
              </a:extLst>
            </p:cNvPr>
            <p:cNvSpPr/>
            <p:nvPr/>
          </p:nvSpPr>
          <p:spPr>
            <a:xfrm>
              <a:off x="2526371" y="1629313"/>
              <a:ext cx="745435" cy="626166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537C199-618D-EA54-41F1-8504E26977E4}"/>
                </a:ext>
              </a:extLst>
            </p:cNvPr>
            <p:cNvSpPr txBox="1"/>
            <p:nvPr/>
          </p:nvSpPr>
          <p:spPr>
            <a:xfrm>
              <a:off x="2489925" y="2406069"/>
              <a:ext cx="781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" pitchFamily="2" charset="0"/>
                </a:rPr>
                <a:t>DATA</a:t>
              </a:r>
              <a:endParaRPr kumimoji="1" lang="zh-CN" altLang="en-US" dirty="0">
                <a:latin typeface="Times" pitchFamily="2" charset="0"/>
              </a:endParaRPr>
            </a:p>
          </p:txBody>
        </p:sp>
        <p:pic>
          <p:nvPicPr>
            <p:cNvPr id="16" name="图形 15" descr="线箭头: 直 纯色填充">
              <a:extLst>
                <a:ext uri="{FF2B5EF4-FFF2-40B4-BE49-F238E27FC236}">
                  <a16:creationId xmlns:a16="http://schemas.microsoft.com/office/drawing/2014/main" id="{868EB0E3-0436-4A55-B4E5-77EE8F0A3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3367428" y="1414456"/>
              <a:ext cx="1072225" cy="914400"/>
            </a:xfrm>
            <a:prstGeom prst="rect">
              <a:avLst/>
            </a:prstGeom>
          </p:spPr>
        </p:pic>
        <p:pic>
          <p:nvPicPr>
            <p:cNvPr id="17" name="图形 16" descr="线箭头: 直 纯色填充">
              <a:extLst>
                <a:ext uri="{FF2B5EF4-FFF2-40B4-BE49-F238E27FC236}">
                  <a16:creationId xmlns:a16="http://schemas.microsoft.com/office/drawing/2014/main" id="{81E4AFFF-31BC-DFA0-C5CB-92E12283B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5977868" y="1392641"/>
              <a:ext cx="831395" cy="914400"/>
            </a:xfrm>
            <a:prstGeom prst="rect">
              <a:avLst/>
            </a:prstGeom>
          </p:spPr>
        </p:pic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820A74C6-6EDE-30F8-DF5B-F26935F96D83}"/>
                </a:ext>
              </a:extLst>
            </p:cNvPr>
            <p:cNvSpPr/>
            <p:nvPr/>
          </p:nvSpPr>
          <p:spPr>
            <a:xfrm>
              <a:off x="6786154" y="1345113"/>
              <a:ext cx="1453573" cy="102164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  <a:latin typeface="Times" pitchFamily="2" charset="0"/>
                </a:rPr>
                <a:t>Metric</a:t>
              </a:r>
              <a:endParaRPr kumimoji="1" lang="zh-CN" altLang="en-US" dirty="0">
                <a:solidFill>
                  <a:sysClr val="windowText" lastClr="000000"/>
                </a:solidFill>
                <a:latin typeface="Times" pitchFamily="2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19157AD-0D7A-16B8-EC03-37F2E72A84A1}"/>
                </a:ext>
              </a:extLst>
            </p:cNvPr>
            <p:cNvSpPr txBox="1"/>
            <p:nvPr/>
          </p:nvSpPr>
          <p:spPr>
            <a:xfrm>
              <a:off x="8180903" y="1535130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" pitchFamily="2" charset="0"/>
                </a:rPr>
                <a:t>Logits</a:t>
              </a:r>
              <a:endParaRPr kumimoji="1" lang="zh-CN" altLang="en-US" sz="1400" dirty="0">
                <a:latin typeface="Times" pitchFamily="2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E2D7574-09B8-0226-BD20-2BEE97E1795E}"/>
                </a:ext>
              </a:extLst>
            </p:cNvPr>
            <p:cNvSpPr txBox="1"/>
            <p:nvPr/>
          </p:nvSpPr>
          <p:spPr>
            <a:xfrm>
              <a:off x="9152839" y="149243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" pitchFamily="2" charset="0"/>
                </a:rPr>
                <a:t>CE</a:t>
              </a:r>
              <a:endParaRPr kumimoji="1" lang="zh-CN" altLang="en-US" sz="1400" dirty="0">
                <a:latin typeface="Times" pitchFamily="2" charset="0"/>
              </a:endParaRP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346BC923-C06A-AA6D-9634-0495BDAEC2A7}"/>
                </a:ext>
              </a:extLst>
            </p:cNvPr>
            <p:cNvSpPr/>
            <p:nvPr/>
          </p:nvSpPr>
          <p:spPr>
            <a:xfrm>
              <a:off x="8649455" y="861335"/>
              <a:ext cx="761613" cy="5279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400" dirty="0">
                  <a:latin typeface="Times" pitchFamily="2" charset="0"/>
                </a:rPr>
                <a:t>Loss</a:t>
              </a:r>
              <a:endParaRPr kumimoji="1" lang="zh-CN" altLang="en-US" sz="1400" dirty="0">
                <a:latin typeface="Times" pitchFamily="2" charset="0"/>
              </a:endParaRPr>
            </a:p>
          </p:txBody>
        </p:sp>
        <p:pic>
          <p:nvPicPr>
            <p:cNvPr id="22" name="图形 21" descr="岔口 纯色填充">
              <a:extLst>
                <a:ext uri="{FF2B5EF4-FFF2-40B4-BE49-F238E27FC236}">
                  <a16:creationId xmlns:a16="http://schemas.microsoft.com/office/drawing/2014/main" id="{7D542417-6458-F474-1E27-D478AA595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8294339" y="1315451"/>
              <a:ext cx="914400" cy="1068779"/>
            </a:xfrm>
            <a:prstGeom prst="rect">
              <a:avLst/>
            </a:prstGeom>
          </p:spPr>
        </p:pic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331C62D0-90F3-9353-E2C3-A9A903C9E7BF}"/>
                </a:ext>
              </a:extLst>
            </p:cNvPr>
            <p:cNvSpPr/>
            <p:nvPr/>
          </p:nvSpPr>
          <p:spPr>
            <a:xfrm>
              <a:off x="8631359" y="2293175"/>
              <a:ext cx="761613" cy="5279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400" dirty="0">
                  <a:latin typeface="Times" pitchFamily="2" charset="0"/>
                </a:rPr>
                <a:t>Acc</a:t>
              </a:r>
              <a:endParaRPr kumimoji="1" lang="zh-CN" altLang="en-US" sz="1400" dirty="0">
                <a:latin typeface="Times" pitchFamily="2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D36243C-8FED-A17F-0602-025CB1EB35C9}"/>
                </a:ext>
              </a:extLst>
            </p:cNvPr>
            <p:cNvSpPr/>
            <p:nvPr/>
          </p:nvSpPr>
          <p:spPr>
            <a:xfrm>
              <a:off x="4644676" y="2565736"/>
              <a:ext cx="2905668" cy="392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35</a:t>
              </a:r>
              <a:r>
                <a:rPr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模型探究流程图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5014F68-8128-6E65-7410-13DDE1068D13}"/>
              </a:ext>
            </a:extLst>
          </p:cNvPr>
          <p:cNvSpPr/>
          <p:nvPr/>
        </p:nvSpPr>
        <p:spPr>
          <a:xfrm>
            <a:off x="6569290" y="1636243"/>
            <a:ext cx="5236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Transformer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骨干模型在小样本学习上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预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训练结果展示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0A3F7A62-013F-8E6B-83FF-1683AA383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4803" y="1993900"/>
            <a:ext cx="4778692" cy="36660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C18EC42-290E-2A60-A1FB-E64161C72A07}"/>
              </a:ext>
            </a:extLst>
          </p:cNvPr>
          <p:cNvSpPr/>
          <p:nvPr/>
        </p:nvSpPr>
        <p:spPr>
          <a:xfrm>
            <a:off x="2801985" y="6150647"/>
            <a:ext cx="6096000" cy="764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xxx-384</a:t>
            </a:r>
            <a:r>
              <a:rPr lang="zh-CN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表示</a:t>
            </a:r>
            <a:r>
              <a:rPr lang="en-US" altLang="zh-CN" sz="1200" dirty="0" err="1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ViT</a:t>
            </a:r>
            <a:r>
              <a:rPr lang="zh-CN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模型的维度为</a:t>
            </a:r>
            <a:r>
              <a:rPr lang="en-US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384</a:t>
            </a:r>
          </a:p>
          <a:p>
            <a:pPr>
              <a:lnSpc>
                <a:spcPct val="125000"/>
              </a:lnSpc>
            </a:pPr>
            <a:r>
              <a:rPr lang="en-US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xxx-Mix</a:t>
            </a:r>
            <a:r>
              <a:rPr lang="zh-CN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表示卷积结果与</a:t>
            </a:r>
            <a:r>
              <a:rPr lang="en-US" altLang="zh-CN" sz="1200" dirty="0" err="1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ViT</a:t>
            </a:r>
            <a:r>
              <a:rPr lang="zh-CN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模型结果相加</a:t>
            </a:r>
            <a:endParaRPr lang="en-US" altLang="zh-CN" sz="12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xxx-L2 L23</a:t>
            </a:r>
            <a:r>
              <a:rPr lang="zh-CN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分别表示在第二层与第二三层使用单头注意力机制模块</a:t>
            </a:r>
          </a:p>
        </p:txBody>
      </p:sp>
    </p:spTree>
    <p:extLst>
      <p:ext uri="{BB962C8B-B14F-4D97-AF65-F5344CB8AC3E}">
        <p14:creationId xmlns:p14="http://schemas.microsoft.com/office/powerpoint/2010/main" val="3206098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33641"/>
            <a:ext cx="739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D2CC18C-EFEC-2242-D5A4-D5F0BDA419C9}"/>
              </a:ext>
            </a:extLst>
          </p:cNvPr>
          <p:cNvSpPr txBox="1"/>
          <p:nvPr/>
        </p:nvSpPr>
        <p:spPr>
          <a:xfrm>
            <a:off x="4386470" y="2275222"/>
            <a:ext cx="4738220" cy="246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315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en" altLang="zh-CN" sz="2000" b="1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及其衍生模型介绍</a:t>
            </a:r>
          </a:p>
          <a:p>
            <a:pPr marL="63315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改进</a:t>
            </a:r>
            <a:r>
              <a:rPr lang="en" altLang="zh-CN" sz="2000" b="1" dirty="0" err="1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000" b="1" dirty="0">
                <a:solidFill>
                  <a:schemeClr val="tx1">
                    <a:alpha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模型介绍</a:t>
            </a:r>
            <a:endParaRPr lang="en-US" altLang="zh-CN" sz="2000" b="1" dirty="0">
              <a:solidFill>
                <a:schemeClr val="tx1">
                  <a:alpha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63315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模型在</a:t>
            </a:r>
            <a:r>
              <a:rPr lang="en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中应用</a:t>
            </a:r>
          </a:p>
          <a:p>
            <a:pPr marL="290250">
              <a:lnSpc>
                <a:spcPct val="200000"/>
              </a:lnSpc>
            </a:pP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41BB7E6-BE63-7CDA-1D9A-3ACC03BECED9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EB082CD-17A0-18EA-2A31-BCECA6678F5F}"/>
              </a:ext>
            </a:extLst>
          </p:cNvPr>
          <p:cNvSpPr/>
          <p:nvPr/>
        </p:nvSpPr>
        <p:spPr>
          <a:xfrm>
            <a:off x="201623" y="2853882"/>
            <a:ext cx="3882887" cy="954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</a:p>
        </p:txBody>
      </p:sp>
    </p:spTree>
    <p:extLst>
      <p:ext uri="{BB962C8B-B14F-4D97-AF65-F5344CB8AC3E}">
        <p14:creationId xmlns:p14="http://schemas.microsoft.com/office/powerpoint/2010/main" val="2844203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FC7651-928B-0F28-7802-D96470C6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63" y="4864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89">
            <a:extLst>
              <a:ext uri="{FF2B5EF4-FFF2-40B4-BE49-F238E27FC236}">
                <a16:creationId xmlns:a16="http://schemas.microsoft.com/office/drawing/2014/main" id="{A5D5E850-F854-259A-8F6D-DE76559A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zh-CN" altLang="en-US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17CC27-1C8C-7E2A-038A-4B70DA0C392C}"/>
              </a:ext>
            </a:extLst>
          </p:cNvPr>
          <p:cNvSpPr txBox="1"/>
          <p:nvPr/>
        </p:nvSpPr>
        <p:spPr>
          <a:xfrm>
            <a:off x="370601" y="1014043"/>
            <a:ext cx="271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改进模型在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中应用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82147-33F5-61B4-2D73-8966C7AE1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035" y="23995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FF19CCDC-2658-33B9-1C06-9B22966068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95" y="1443179"/>
            <a:ext cx="6154389" cy="199540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A1659A-9354-3D43-953B-C3D177C66040}"/>
              </a:ext>
            </a:extLst>
          </p:cNvPr>
          <p:cNvSpPr/>
          <p:nvPr/>
        </p:nvSpPr>
        <p:spPr>
          <a:xfrm>
            <a:off x="5014300" y="3376796"/>
            <a:ext cx="1938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模型探究流程图</a:t>
            </a:r>
            <a:endParaRPr lang="zh-CN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2" name="图片 11" descr="表格&#10;&#10;描述已自动生成">
            <a:extLst>
              <a:ext uri="{FF2B5EF4-FFF2-40B4-BE49-F238E27FC236}">
                <a16:creationId xmlns:a16="http://schemas.microsoft.com/office/drawing/2014/main" id="{D8EBC24E-9B78-07BC-D859-C7249BA86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795" y="4137809"/>
            <a:ext cx="8269357" cy="18955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5B63D22-4567-A32A-2D97-8A19802587B6}"/>
              </a:ext>
            </a:extLst>
          </p:cNvPr>
          <p:cNvSpPr/>
          <p:nvPr/>
        </p:nvSpPr>
        <p:spPr>
          <a:xfrm>
            <a:off x="2991831" y="3830032"/>
            <a:ext cx="6381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的小样本学习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Vision Transformer</a:t>
            </a: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骨干</a:t>
            </a:r>
            <a:r>
              <a:rPr lang="zh-CN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结果展示</a:t>
            </a:r>
            <a:endParaRPr lang="zh-CN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614196-B4D2-DC15-30D4-F5A78538EBF3}"/>
              </a:ext>
            </a:extLst>
          </p:cNvPr>
          <p:cNvSpPr txBox="1"/>
          <p:nvPr/>
        </p:nvSpPr>
        <p:spPr>
          <a:xfrm>
            <a:off x="67633" y="6575711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xxx-Mix</a:t>
            </a:r>
            <a:r>
              <a:rPr lang="zh-CN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表示卷积结果与</a:t>
            </a:r>
            <a:r>
              <a:rPr lang="en-US" altLang="zh-CN" sz="1200" dirty="0" err="1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ViT</a:t>
            </a:r>
            <a:r>
              <a:rPr lang="zh-CN" altLang="zh-CN" sz="12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模型结果相加</a:t>
            </a:r>
            <a:endParaRPr lang="en-US" altLang="zh-CN" sz="12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07772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FC7651-928B-0F28-7802-D96470C6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63" y="4864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89">
            <a:extLst>
              <a:ext uri="{FF2B5EF4-FFF2-40B4-BE49-F238E27FC236}">
                <a16:creationId xmlns:a16="http://schemas.microsoft.com/office/drawing/2014/main" id="{A5D5E850-F854-259A-8F6D-DE76559A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zh-CN" altLang="en-US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17CC27-1C8C-7E2A-038A-4B70DA0C392C}"/>
              </a:ext>
            </a:extLst>
          </p:cNvPr>
          <p:cNvSpPr txBox="1"/>
          <p:nvPr/>
        </p:nvSpPr>
        <p:spPr>
          <a:xfrm>
            <a:off x="884889" y="10012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可视化结果展示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82147-33F5-61B4-2D73-8966C7AE1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035" y="23995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 descr="图表, 折线图&#10;&#10;描述已自动生成">
            <a:extLst>
              <a:ext uri="{FF2B5EF4-FFF2-40B4-BE49-F238E27FC236}">
                <a16:creationId xmlns:a16="http://schemas.microsoft.com/office/drawing/2014/main" id="{845AF5C8-51E2-DDDF-531F-246AD7931E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2" y="1736309"/>
            <a:ext cx="5795849" cy="3041926"/>
          </a:xfrm>
          <a:prstGeom prst="rect">
            <a:avLst/>
          </a:prstGeom>
        </p:spPr>
      </p:pic>
      <p:pic>
        <p:nvPicPr>
          <p:cNvPr id="17" name="图片 16" descr="图表, 折线图&#10;&#10;描述已自动生成">
            <a:extLst>
              <a:ext uri="{FF2B5EF4-FFF2-40B4-BE49-F238E27FC236}">
                <a16:creationId xmlns:a16="http://schemas.microsoft.com/office/drawing/2014/main" id="{F6C89F46-17B1-A52D-9EFC-2015D3B467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556" y="1736309"/>
            <a:ext cx="5453602" cy="28649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048A754-1DC4-C9B4-8B00-B399B7FB5180}"/>
              </a:ext>
            </a:extLst>
          </p:cNvPr>
          <p:cNvSpPr/>
          <p:nvPr/>
        </p:nvSpPr>
        <p:spPr>
          <a:xfrm>
            <a:off x="7788803" y="4929952"/>
            <a:ext cx="2557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38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CUB Acc 1-shot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曲线图</a:t>
            </a:r>
            <a:endParaRPr lang="zh-CN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90A635-5654-CE05-F22B-0949C3936C73}"/>
              </a:ext>
            </a:extLst>
          </p:cNvPr>
          <p:cNvSpPr/>
          <p:nvPr/>
        </p:nvSpPr>
        <p:spPr>
          <a:xfrm>
            <a:off x="1633259" y="4924138"/>
            <a:ext cx="3472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37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miniImageNet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Acc 1-shot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曲线图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189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9">
            <a:extLst>
              <a:ext uri="{FF2B5EF4-FFF2-40B4-BE49-F238E27FC236}">
                <a16:creationId xmlns:a16="http://schemas.microsoft.com/office/drawing/2014/main" id="{3CB6F485-1293-4F37-8741-EBA784E0B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826" y="2967335"/>
            <a:ext cx="9081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15" name="文本框 89">
            <a:extLst>
              <a:ext uri="{FF2B5EF4-FFF2-40B4-BE49-F238E27FC236}">
                <a16:creationId xmlns:a16="http://schemas.microsoft.com/office/drawing/2014/main" id="{D17B6B9A-36BB-4177-AA7C-B6D1E299B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062" y="2110875"/>
            <a:ext cx="35540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latin typeface="悟空大字库" panose="020B0503020204020204" pitchFamily="34" charset="2"/>
                <a:ea typeface="悟空大字库" panose="020B0503020204020204" pitchFamily="34" charset="2"/>
                <a:cs typeface="Times New Roman" panose="02020603050405020304" pitchFamily="18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ea typeface="悟空大字库" panose="020B0503020204020204" pitchFamily="34" charset="2"/>
                <a:cs typeface="Arial" panose="020B0604020202020204" pitchFamily="34" charset="0"/>
              </a:rPr>
              <a:t>Part</a:t>
            </a:r>
            <a:r>
              <a:rPr lang="en-US" altLang="zh-CN" sz="4800" b="1" dirty="0">
                <a:latin typeface="Century Gothic" panose="020B0502020202020204" pitchFamily="34" charset="0"/>
                <a:ea typeface="悟空大字库" panose="020B0503020204020204" pitchFamily="34" charset="2"/>
                <a:cs typeface="Times New Roman" panose="02020603050405020304" pitchFamily="18" charset="0"/>
              </a:rPr>
              <a:t> Three</a:t>
            </a:r>
            <a:endParaRPr lang="zh-CN" altLang="en-US" sz="4800" b="1" dirty="0">
              <a:latin typeface="Century Gothic" panose="020B0502020202020204" pitchFamily="34" charset="0"/>
              <a:ea typeface="悟空大字库" panose="020B0503020204020204" pitchFamily="34" charset="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60" y="280988"/>
            <a:ext cx="702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155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60" y="280988"/>
            <a:ext cx="703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2AD2D32-7EB3-527F-760F-9DE7F90AD64B}"/>
              </a:ext>
            </a:extLst>
          </p:cNvPr>
          <p:cNvSpPr txBox="1"/>
          <p:nvPr/>
        </p:nvSpPr>
        <p:spPr>
          <a:xfrm>
            <a:off x="1055128" y="1819186"/>
            <a:ext cx="816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通过毕业论文实验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学习了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、学会了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爬虫数据集制作、加深了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数据增强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算法应用、理解熟悉了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视觉变换器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159CB7-8F84-E049-1F38-20CAFB661BC5}"/>
              </a:ext>
            </a:extLst>
          </p:cNvPr>
          <p:cNvSpPr txBox="1"/>
          <p:nvPr/>
        </p:nvSpPr>
        <p:spPr>
          <a:xfrm>
            <a:off x="806232" y="2798226"/>
            <a:ext cx="7665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毕业论文实验人力物力成本统计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： （前期工作量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50%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，后期工作量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50%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）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 descr="图形用户界面, 文本&#10;&#10;描述已自动生成">
            <a:extLst>
              <a:ext uri="{FF2B5EF4-FFF2-40B4-BE49-F238E27FC236}">
                <a16:creationId xmlns:a16="http://schemas.microsoft.com/office/drawing/2014/main" id="{93401165-7307-2B33-06D6-96D7CB851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10" y="3429000"/>
            <a:ext cx="3434496" cy="1578280"/>
          </a:xfrm>
          <a:prstGeom prst="rect">
            <a:avLst/>
          </a:prstGeom>
        </p:spPr>
      </p:pic>
      <p:pic>
        <p:nvPicPr>
          <p:cNvPr id="19" name="图片 18" descr="图形用户界面, 应用程序&#10;&#10;描述已自动生成">
            <a:extLst>
              <a:ext uri="{FF2B5EF4-FFF2-40B4-BE49-F238E27FC236}">
                <a16:creationId xmlns:a16="http://schemas.microsoft.com/office/drawing/2014/main" id="{6307FD94-1709-3A04-98ED-A40904187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964" y="5138365"/>
            <a:ext cx="3414642" cy="157827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4D1944A-F386-7D12-EE25-05122C2BCEDD}"/>
              </a:ext>
            </a:extLst>
          </p:cNvPr>
          <p:cNvSpPr txBox="1"/>
          <p:nvPr/>
        </p:nvSpPr>
        <p:spPr>
          <a:xfrm>
            <a:off x="552492" y="3756476"/>
            <a:ext cx="71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前期训练成本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65890D-07CC-9B75-E85E-69F2F609FDA0}"/>
              </a:ext>
            </a:extLst>
          </p:cNvPr>
          <p:cNvSpPr txBox="1"/>
          <p:nvPr/>
        </p:nvSpPr>
        <p:spPr>
          <a:xfrm>
            <a:off x="552492" y="5213701"/>
            <a:ext cx="71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前期训练时间</a:t>
            </a: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926A3635-8AA4-E49A-1B00-654BA100EE9F}"/>
              </a:ext>
            </a:extLst>
          </p:cNvPr>
          <p:cNvCxnSpPr>
            <a:cxnSpLocks/>
          </p:cNvCxnSpPr>
          <p:nvPr/>
        </p:nvCxnSpPr>
        <p:spPr>
          <a:xfrm>
            <a:off x="6639339" y="3597013"/>
            <a:ext cx="0" cy="2820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1A71CA4-3519-DB66-8E8E-351EC8A98476}"/>
              </a:ext>
            </a:extLst>
          </p:cNvPr>
          <p:cNvSpPr txBox="1"/>
          <p:nvPr/>
        </p:nvSpPr>
        <p:spPr>
          <a:xfrm>
            <a:off x="7410491" y="3945300"/>
            <a:ext cx="230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后期训练服务器由李培华教授实验室提供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DBC7B7C-0E3F-0045-51DE-B6D0D1CB050D}"/>
              </a:ext>
            </a:extLst>
          </p:cNvPr>
          <p:cNvSpPr/>
          <p:nvPr/>
        </p:nvSpPr>
        <p:spPr>
          <a:xfrm>
            <a:off x="4884370" y="4407116"/>
            <a:ext cx="1369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918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lang="zh-CN" altLang="en-US" dirty="0">
                <a:solidFill>
                  <a:srgbClr val="0918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dirty="0">
                <a:solidFill>
                  <a:srgbClr val="0918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NVIDIA GeForce RTX 3090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A0800B7-318A-C9A7-46FC-1BB1560F7715}"/>
              </a:ext>
            </a:extLst>
          </p:cNvPr>
          <p:cNvSpPr/>
          <p:nvPr/>
        </p:nvSpPr>
        <p:spPr>
          <a:xfrm>
            <a:off x="6833937" y="5029035"/>
            <a:ext cx="4009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0918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lang="zh-CN" altLang="en-US" dirty="0">
                <a:solidFill>
                  <a:srgbClr val="0918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dirty="0">
                <a:solidFill>
                  <a:srgbClr val="0918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NVIDIA GeForce GTX </a:t>
            </a:r>
            <a:r>
              <a:rPr lang="en-US" altLang="zh-CN" dirty="0">
                <a:solidFill>
                  <a:srgbClr val="0918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1080Ti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9D7033-BFE8-FAE5-EFC8-D5D17A287740}"/>
              </a:ext>
            </a:extLst>
          </p:cNvPr>
          <p:cNvSpPr txBox="1"/>
          <p:nvPr/>
        </p:nvSpPr>
        <p:spPr>
          <a:xfrm>
            <a:off x="7198045" y="5558172"/>
            <a:ext cx="343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后期累计训练时长：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1000+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</a:t>
            </a:r>
          </a:p>
        </p:txBody>
      </p:sp>
    </p:spTree>
    <p:extLst>
      <p:ext uri="{BB962C8B-B14F-4D97-AF65-F5344CB8AC3E}">
        <p14:creationId xmlns:p14="http://schemas.microsoft.com/office/powerpoint/2010/main" val="2577948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60" y="280988"/>
            <a:ext cx="703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A339E88F-5ADC-EED7-2FE2-84C07A6C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09" y="1259510"/>
            <a:ext cx="11040864" cy="47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35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87">
            <a:extLst>
              <a:ext uri="{FF2B5EF4-FFF2-40B4-BE49-F238E27FC236}">
                <a16:creationId xmlns:a16="http://schemas.microsoft.com/office/drawing/2014/main" id="{BC6FE068-7312-413A-A283-02187E941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784" y="352811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88">
            <a:extLst>
              <a:ext uri="{FF2B5EF4-FFF2-40B4-BE49-F238E27FC236}">
                <a16:creationId xmlns:a16="http://schemas.microsoft.com/office/drawing/2014/main" id="{3332DA17-7D47-4992-9A00-7734A5810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159" y="321061"/>
            <a:ext cx="80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063EB6-548C-4B77-BF23-F137DD994DF3}"/>
              </a:ext>
            </a:extLst>
          </p:cNvPr>
          <p:cNvSpPr txBox="1"/>
          <p:nvPr/>
        </p:nvSpPr>
        <p:spPr>
          <a:xfrm>
            <a:off x="2475634" y="2355674"/>
            <a:ext cx="8167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感谢各位老师仔细聆听，请各位老师批评指正！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C60B3B8-5AC2-45C0-A53E-1BC7679B8F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E5A227F-F5CE-7C45-BF2D-A9004F2B8AD1}"/>
              </a:ext>
            </a:extLst>
          </p:cNvPr>
          <p:cNvSpPr txBox="1"/>
          <p:nvPr/>
        </p:nvSpPr>
        <p:spPr>
          <a:xfrm>
            <a:off x="813459" y="280988"/>
            <a:ext cx="705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D6876B1-F7B2-FB42-9B7B-FC091660D2B7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639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E1565BF-B180-4080-8EEF-EAB3691CD870}"/>
              </a:ext>
            </a:extLst>
          </p:cNvPr>
          <p:cNvSpPr txBox="1"/>
          <p:nvPr/>
        </p:nvSpPr>
        <p:spPr>
          <a:xfrm>
            <a:off x="5850110" y="3280511"/>
            <a:ext cx="236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66077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5B256D9-9BE2-43F7-841D-4F76CFD5B1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4A7A2F3-1988-4236-B742-C43D22447742}"/>
              </a:ext>
            </a:extLst>
          </p:cNvPr>
          <p:cNvSpPr txBox="1"/>
          <p:nvPr/>
        </p:nvSpPr>
        <p:spPr>
          <a:xfrm>
            <a:off x="4211462" y="1371535"/>
            <a:ext cx="3769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小样本学习研究内容与目标</a:t>
            </a:r>
          </a:p>
        </p:txBody>
      </p:sp>
      <p:sp>
        <p:nvSpPr>
          <p:cNvPr id="10" name="文本框 89">
            <a:extLst>
              <a:ext uri="{FF2B5EF4-FFF2-40B4-BE49-F238E27FC236}">
                <a16:creationId xmlns:a16="http://schemas.microsoft.com/office/drawing/2014/main" id="{DB959D0E-C579-084E-9E2A-9A8EA4C39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73"/>
            <a:ext cx="42643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课题研究背景</a:t>
            </a:r>
          </a:p>
        </p:txBody>
      </p:sp>
      <p:cxnSp>
        <p:nvCxnSpPr>
          <p:cNvPr id="11" name="直接连接符 8">
            <a:extLst>
              <a:ext uri="{FF2B5EF4-FFF2-40B4-BE49-F238E27FC236}">
                <a16:creationId xmlns:a16="http://schemas.microsoft.com/office/drawing/2014/main" id="{55A95A88-FEC9-D94D-B054-E5967D758D2F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43934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B860E30-B0A2-2019-EFE6-206DC4863EC3}"/>
              </a:ext>
            </a:extLst>
          </p:cNvPr>
          <p:cNvSpPr/>
          <p:nvPr/>
        </p:nvSpPr>
        <p:spPr>
          <a:xfrm>
            <a:off x="1446923" y="2248698"/>
            <a:ext cx="544572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研究内容：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自制分类数据集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/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28F500-7DF1-A97B-9BF9-ABEF9D96AE62}"/>
              </a:ext>
            </a:extLst>
          </p:cNvPr>
          <p:cNvSpPr/>
          <p:nvPr/>
        </p:nvSpPr>
        <p:spPr>
          <a:xfrm>
            <a:off x="1446923" y="4573644"/>
            <a:ext cx="6096000" cy="17919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研究目标：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熟悉小样本学习整体结构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设计不同方法实现小样本学习模型性能提升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</a:pP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874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9">
            <a:extLst>
              <a:ext uri="{FF2B5EF4-FFF2-40B4-BE49-F238E27FC236}">
                <a16:creationId xmlns:a16="http://schemas.microsoft.com/office/drawing/2014/main" id="{3CB6F485-1293-4F37-8741-EBA784E0B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8435" y="2967335"/>
            <a:ext cx="32351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主要研究内容及其结果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15" name="文本框 89">
            <a:extLst>
              <a:ext uri="{FF2B5EF4-FFF2-40B4-BE49-F238E27FC236}">
                <a16:creationId xmlns:a16="http://schemas.microsoft.com/office/drawing/2014/main" id="{D17B6B9A-36BB-4177-AA7C-B6D1E299B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7668" y="1843574"/>
            <a:ext cx="33972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latin typeface="悟空大字库" panose="020B0503020204020204" pitchFamily="34" charset="2"/>
                <a:ea typeface="悟空大字库" panose="020B0503020204020204" pitchFamily="34" charset="2"/>
                <a:cs typeface="Times New Roman" panose="02020603050405020304" pitchFamily="18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ea typeface="悟空大字库" panose="020B0503020204020204" pitchFamily="34" charset="2"/>
                <a:cs typeface="Arial" panose="020B0604020202020204" pitchFamily="34" charset="0"/>
              </a:rPr>
              <a:t>Part</a:t>
            </a:r>
            <a:r>
              <a:rPr lang="en-US" altLang="zh-CN" sz="4800" b="1" dirty="0">
                <a:latin typeface="Century Gothic" panose="020B0502020202020204" pitchFamily="34" charset="0"/>
                <a:ea typeface="悟空大字库" panose="020B0503020204020204" pitchFamily="34" charset="2"/>
                <a:cs typeface="Times New Roman" panose="02020603050405020304" pitchFamily="18" charset="0"/>
              </a:rPr>
              <a:t> Two</a:t>
            </a:r>
            <a:endParaRPr lang="zh-CN" altLang="en-US" sz="4800" b="1" dirty="0">
              <a:latin typeface="Century Gothic" panose="020B0502020202020204" pitchFamily="34" charset="0"/>
              <a:ea typeface="悟空大字库" panose="020B0503020204020204" pitchFamily="34" charset="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280988"/>
            <a:ext cx="738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7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9">
            <a:extLst>
              <a:ext uri="{FF2B5EF4-FFF2-40B4-BE49-F238E27FC236}">
                <a16:creationId xmlns:a16="http://schemas.microsoft.com/office/drawing/2014/main" id="{3CB6F485-1293-4F37-8741-EBA784E0B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357" y="2967335"/>
            <a:ext cx="32351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主要研究内容及其结果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2F35D-6F9B-4E21-B9C5-A631C8C723BB}"/>
              </a:ext>
            </a:extLst>
          </p:cNvPr>
          <p:cNvSpPr txBox="1"/>
          <p:nvPr/>
        </p:nvSpPr>
        <p:spPr>
          <a:xfrm>
            <a:off x="813459" y="391543"/>
            <a:ext cx="6971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年电信学部本科毕业设计答辩</a:t>
            </a:r>
          </a:p>
        </p:txBody>
      </p:sp>
      <p:cxnSp>
        <p:nvCxnSpPr>
          <p:cNvPr id="6" name="直接连接符 8">
            <a:extLst>
              <a:ext uri="{FF2B5EF4-FFF2-40B4-BE49-F238E27FC236}">
                <a16:creationId xmlns:a16="http://schemas.microsoft.com/office/drawing/2014/main" id="{D0A221D5-7098-4178-80D6-45C7F7C62CB3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624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990EC449-F117-B85D-18B2-6D16127ED1FC}"/>
              </a:ext>
            </a:extLst>
          </p:cNvPr>
          <p:cNvSpPr/>
          <p:nvPr/>
        </p:nvSpPr>
        <p:spPr>
          <a:xfrm>
            <a:off x="4386470" y="2275222"/>
            <a:ext cx="6096000" cy="18458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自制垃圾分类数据集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dirty="0" err="1">
                <a:solidFill>
                  <a:schemeClr val="tx1">
                    <a:alpha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ReNet</a:t>
            </a: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论文复现及其改进</a:t>
            </a:r>
            <a:endParaRPr lang="en-US" altLang="zh-CN" sz="2000" dirty="0">
              <a:solidFill>
                <a:schemeClr val="tx1">
                  <a:alpha val="50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alpha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小样本学习视觉变换器及衍生模型引入及改进</a:t>
            </a:r>
            <a:endParaRPr lang="en-US" altLang="zh-CN" dirty="0">
              <a:solidFill>
                <a:schemeClr val="tx1">
                  <a:alpha val="50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85114004-B6F8-9B53-60D0-21681634E798}"/>
              </a:ext>
            </a:extLst>
          </p:cNvPr>
          <p:cNvCxnSpPr/>
          <p:nvPr/>
        </p:nvCxnSpPr>
        <p:spPr>
          <a:xfrm>
            <a:off x="43864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579C8123-7411-8E01-AECF-954170E884D0}"/>
              </a:ext>
            </a:extLst>
          </p:cNvPr>
          <p:cNvCxnSpPr/>
          <p:nvPr/>
        </p:nvCxnSpPr>
        <p:spPr>
          <a:xfrm>
            <a:off x="4538870" y="2275222"/>
            <a:ext cx="0" cy="2111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36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3BBD1F0-0956-48BF-B52F-237A5FBB4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107803"/>
            <a:ext cx="718458" cy="699225"/>
          </a:xfrm>
          <a:prstGeom prst="ellipse">
            <a:avLst/>
          </a:prstGeom>
        </p:spPr>
      </p:pic>
      <p:pic>
        <p:nvPicPr>
          <p:cNvPr id="8" name="图片 7" descr="许多照片放在一起&#10;&#10;中度可信度描述已自动生成">
            <a:extLst>
              <a:ext uri="{FF2B5EF4-FFF2-40B4-BE49-F238E27FC236}">
                <a16:creationId xmlns:a16="http://schemas.microsoft.com/office/drawing/2014/main" id="{AF4D52B3-FE46-6D4B-A561-BA81AF689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04" y="1630496"/>
            <a:ext cx="2593544" cy="1805632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FDFFC3B-5600-9E49-AD91-764C21EC6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31" y="1959794"/>
            <a:ext cx="2416089" cy="1127508"/>
          </a:xfrm>
          <a:prstGeom prst="rect">
            <a:avLst/>
          </a:prstGeom>
        </p:spPr>
      </p:pic>
      <p:pic>
        <p:nvPicPr>
          <p:cNvPr id="10" name="图片 9" descr="许多照片放在一起&#10;&#10;描述已自动生成">
            <a:extLst>
              <a:ext uri="{FF2B5EF4-FFF2-40B4-BE49-F238E27FC236}">
                <a16:creationId xmlns:a16="http://schemas.microsoft.com/office/drawing/2014/main" id="{AA41F520-4F3E-5248-90D8-F21A7CA1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118" y="1630496"/>
            <a:ext cx="2416089" cy="1810219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6B8AF6E4-6F82-9842-9060-D9FE4D4657EF}"/>
              </a:ext>
            </a:extLst>
          </p:cNvPr>
          <p:cNvSpPr/>
          <p:nvPr/>
        </p:nvSpPr>
        <p:spPr>
          <a:xfrm>
            <a:off x="5743552" y="2276968"/>
            <a:ext cx="352448" cy="38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D23C77C6-DE78-604D-9F4D-879EBE25C79B}"/>
              </a:ext>
            </a:extLst>
          </p:cNvPr>
          <p:cNvSpPr/>
          <p:nvPr/>
        </p:nvSpPr>
        <p:spPr>
          <a:xfrm>
            <a:off x="7127820" y="2276968"/>
            <a:ext cx="760677" cy="409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05F0373-ECAC-E445-ADD7-8AE3264FA71B}"/>
              </a:ext>
            </a:extLst>
          </p:cNvPr>
          <p:cNvSpPr txBox="1"/>
          <p:nvPr/>
        </p:nvSpPr>
        <p:spPr>
          <a:xfrm>
            <a:off x="95002" y="6177779"/>
            <a:ext cx="2744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[4]https://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www.baidu.com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[5]https://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image.baidu.com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D6EA03C9-2EDD-DE46-9A47-F5A09A6E12CA}"/>
              </a:ext>
            </a:extLst>
          </p:cNvPr>
          <p:cNvSpPr/>
          <p:nvPr/>
        </p:nvSpPr>
        <p:spPr>
          <a:xfrm>
            <a:off x="3848743" y="2318695"/>
            <a:ext cx="760677" cy="409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1873BDC-76CC-404D-A29A-5F8FD9EA39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090255"/>
              </p:ext>
            </p:extLst>
          </p:nvPr>
        </p:nvGraphicFramePr>
        <p:xfrm>
          <a:off x="1612011" y="2807386"/>
          <a:ext cx="8692444" cy="2026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0E3925BB-4B68-2649-93E7-E0EF55ABCEFD}"/>
              </a:ext>
            </a:extLst>
          </p:cNvPr>
          <p:cNvCxnSpPr>
            <a:cxnSpLocks/>
          </p:cNvCxnSpPr>
          <p:nvPr/>
        </p:nvCxnSpPr>
        <p:spPr>
          <a:xfrm>
            <a:off x="587672" y="807028"/>
            <a:ext cx="38519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9">
            <a:extLst>
              <a:ext uri="{FF2B5EF4-FFF2-40B4-BE49-F238E27FC236}">
                <a16:creationId xmlns:a16="http://schemas.microsoft.com/office/drawing/2014/main" id="{5EB4E595-0E22-3667-C1A8-EA43756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49" y="282289"/>
            <a:ext cx="96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主要研究内容及其结果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垃圾分类数据集制作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B281BF-DB31-4EB4-5968-4E63F44A2EEA}"/>
              </a:ext>
            </a:extLst>
          </p:cNvPr>
          <p:cNvSpPr txBox="1"/>
          <p:nvPr/>
        </p:nvSpPr>
        <p:spPr>
          <a:xfrm>
            <a:off x="884889" y="1001291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整体概览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4B1121-11ED-2F2D-4D33-4739947D5633}"/>
              </a:ext>
            </a:extLst>
          </p:cNvPr>
          <p:cNvSpPr txBox="1"/>
          <p:nvPr/>
        </p:nvSpPr>
        <p:spPr>
          <a:xfrm>
            <a:off x="1368148" y="4595417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目的：学习如何构建数据集，加深对图像分类任务的理解</a:t>
            </a:r>
          </a:p>
        </p:txBody>
      </p:sp>
    </p:spTree>
    <p:extLst>
      <p:ext uri="{BB962C8B-B14F-4D97-AF65-F5344CB8AC3E}">
        <p14:creationId xmlns:p14="http://schemas.microsoft.com/office/powerpoint/2010/main" val="1756702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3085</Words>
  <Application>Microsoft Macintosh PowerPoint</Application>
  <PresentationFormat>宽屏</PresentationFormat>
  <Paragraphs>416</Paragraphs>
  <Slides>59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2" baseType="lpstr">
      <vt:lpstr>等线</vt:lpstr>
      <vt:lpstr>等线 Light</vt:lpstr>
      <vt:lpstr>微软雅黑</vt:lpstr>
      <vt:lpstr>微软雅黑</vt:lpstr>
      <vt:lpstr>微软雅黑 Light</vt:lpstr>
      <vt:lpstr>悟空大字库</vt:lpstr>
      <vt:lpstr>Microsoft YaHei Light</vt:lpstr>
      <vt:lpstr>Arial</vt:lpstr>
      <vt:lpstr>Century Gothic</vt:lpstr>
      <vt:lpstr>Times</vt:lpstr>
      <vt:lpstr>Times New Roman</vt:lpstr>
      <vt:lpstr>Wingdings</vt:lpstr>
      <vt:lpstr>Office 主题​​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zxcvv430</dc:creator>
  <cp:lastModifiedBy>zxcvv430</cp:lastModifiedBy>
  <cp:revision>1371</cp:revision>
  <dcterms:created xsi:type="dcterms:W3CDTF">2022-03-21T08:16:28Z</dcterms:created>
  <dcterms:modified xsi:type="dcterms:W3CDTF">2022-06-12T00:24:53Z</dcterms:modified>
</cp:coreProperties>
</file>